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ato" panose="020F0502020204030203" pitchFamily="34" charset="0"/>
      <p:regular r:id="rId1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p:scale>
          <a:sx n="110" d="100"/>
          <a:sy n="110" d="100"/>
        </p:scale>
        <p:origin x="14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347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28282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28282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56830"/>
            <a:ext cx="6984325" cy="620078"/>
          </a:xfrm>
          <a:prstGeom prst="rect">
            <a:avLst/>
          </a:prstGeom>
          <a:noFill/>
          <a:ln/>
        </p:spPr>
        <p:txBody>
          <a:bodyPr wrap="none" lIns="0" tIns="0" rIns="0" bIns="0" rtlCol="0" anchor="t"/>
          <a:lstStyle/>
          <a:p>
            <a:pPr marL="0" indent="0" algn="l">
              <a:lnSpc>
                <a:spcPts val="4850"/>
              </a:lnSpc>
              <a:buNone/>
            </a:pPr>
            <a:r>
              <a:rPr lang="en-US" sz="3900" b="1" dirty="0">
                <a:solidFill>
                  <a:srgbClr val="282824"/>
                </a:solidFill>
                <a:latin typeface="Lato Bold" pitchFamily="34" charset="0"/>
                <a:ea typeface="Lato Bold" pitchFamily="34" charset="-122"/>
                <a:cs typeface="Lato Bold" pitchFamily="34" charset="-120"/>
              </a:rPr>
              <a:t>Créer un Projet d'IA Générative</a:t>
            </a:r>
            <a:endParaRPr lang="en-US" sz="3900" dirty="0"/>
          </a:p>
        </p:txBody>
      </p:sp>
      <p:sp>
        <p:nvSpPr>
          <p:cNvPr id="5" name="Text 2"/>
          <p:cNvSpPr/>
          <p:nvPr/>
        </p:nvSpPr>
        <p:spPr>
          <a:xfrm>
            <a:off x="793790" y="384429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L'intelligence artificielle générative transforme radicalement notre approche de conception de produits, offrant des possibilités sans précédent pour créer, innover et résoudre des problèmes complexes.</a:t>
            </a:r>
            <a:endParaRPr lang="en-US" sz="1550" dirty="0"/>
          </a:p>
        </p:txBody>
      </p:sp>
      <p:sp>
        <p:nvSpPr>
          <p:cNvPr id="6" name="Text 3"/>
          <p:cNvSpPr/>
          <p:nvPr/>
        </p:nvSpPr>
        <p:spPr>
          <a:xfrm>
            <a:off x="793790" y="502015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Cette présentation vous guidera des concepts fondamentaux jusqu'à l'implémentation pratique, en vous donnant les outils nécessaires pour concevoir, développer et déployer votre propre projet d'IA générative.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2570"/>
            <a:ext cx="7076837" cy="620078"/>
          </a:xfrm>
          <a:prstGeom prst="rect">
            <a:avLst/>
          </a:prstGeom>
          <a:noFill/>
          <a:ln/>
        </p:spPr>
        <p:txBody>
          <a:bodyPr wrap="none" lIns="0" tIns="0" rIns="0" bIns="0" rtlCol="0" anchor="t"/>
          <a:lstStyle/>
          <a:p>
            <a:pPr marL="0" indent="0" algn="l">
              <a:lnSpc>
                <a:spcPts val="4850"/>
              </a:lnSpc>
              <a:buNone/>
            </a:pPr>
            <a:r>
              <a:rPr lang="en-US" sz="3900" b="1" dirty="0">
                <a:solidFill>
                  <a:srgbClr val="E8E4DD"/>
                </a:solidFill>
                <a:latin typeface="Lato Bold" pitchFamily="34" charset="0"/>
                <a:ea typeface="Lato Bold" pitchFamily="34" charset="-122"/>
                <a:cs typeface="Lato Bold" pitchFamily="34" charset="-120"/>
              </a:rPr>
              <a:t>Conclusion &amp; Prochaines Étapes</a:t>
            </a:r>
            <a:endParaRPr lang="en-US" sz="3900" dirty="0"/>
          </a:p>
        </p:txBody>
      </p:sp>
      <p:sp>
        <p:nvSpPr>
          <p:cNvPr id="3" name="Text 1"/>
          <p:cNvSpPr/>
          <p:nvPr/>
        </p:nvSpPr>
        <p:spPr>
          <a:xfrm>
            <a:off x="793790" y="167866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DED8CD"/>
                </a:solidFill>
                <a:latin typeface="Lato Bold" pitchFamily="34" charset="0"/>
                <a:ea typeface="Lato Bold" pitchFamily="34" charset="-122"/>
                <a:cs typeface="Lato Bold" pitchFamily="34" charset="-120"/>
              </a:rPr>
              <a:t>Synthèse du parcours</a:t>
            </a:r>
            <a:endParaRPr lang="en-US" sz="2300" dirty="0"/>
          </a:p>
        </p:txBody>
      </p:sp>
      <p:sp>
        <p:nvSpPr>
          <p:cNvPr id="4" name="Text 2"/>
          <p:cNvSpPr/>
          <p:nvPr/>
        </p:nvSpPr>
        <p:spPr>
          <a:xfrm>
            <a:off x="793790" y="2249091"/>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E8E4DD"/>
                </a:solidFill>
                <a:latin typeface="Lato" pitchFamily="34" charset="0"/>
                <a:ea typeface="Lato" pitchFamily="34" charset="-122"/>
                <a:cs typeface="Lato" pitchFamily="34" charset="-120"/>
              </a:rPr>
              <a:t>Nous avons exploré les composants essentiels d'un projet d'IA générative, les approches disponibles, les étapes de mise en œuvre, et les outils nécessaires pour réussir. L'IA générative offre un potentiel immense pour transformer vos produits et services, mais requiert une approche méthodique.</a:t>
            </a:r>
            <a:endParaRPr lang="en-US" sz="1550" dirty="0"/>
          </a:p>
        </p:txBody>
      </p:sp>
      <p:sp>
        <p:nvSpPr>
          <p:cNvPr id="5" name="Text 3"/>
          <p:cNvSpPr/>
          <p:nvPr/>
        </p:nvSpPr>
        <p:spPr>
          <a:xfrm>
            <a:off x="793790" y="37176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DED8CD"/>
                </a:solidFill>
                <a:latin typeface="Lato Bold" pitchFamily="34" charset="0"/>
                <a:ea typeface="Lato Bold" pitchFamily="34" charset="-122"/>
                <a:cs typeface="Lato Bold" pitchFamily="34" charset="-120"/>
              </a:rPr>
              <a:t>Par où commencer ?</a:t>
            </a:r>
            <a:endParaRPr lang="en-US" sz="2300" dirty="0"/>
          </a:p>
        </p:txBody>
      </p:sp>
      <p:sp>
        <p:nvSpPr>
          <p:cNvPr id="6" name="Text 4"/>
          <p:cNvSpPr/>
          <p:nvPr/>
        </p:nvSpPr>
        <p:spPr>
          <a:xfrm>
            <a:off x="793790" y="4288036"/>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dirty="0">
                <a:solidFill>
                  <a:srgbClr val="E8E4DD"/>
                </a:solidFill>
                <a:latin typeface="Lato" pitchFamily="34" charset="0"/>
                <a:ea typeface="Lato" pitchFamily="34" charset="-122"/>
                <a:cs typeface="Lato" pitchFamily="34" charset="-120"/>
              </a:rPr>
              <a:t>Identifiez un cas d'usage à fort impact mais faible risque</a:t>
            </a:r>
            <a:endParaRPr lang="en-US" sz="1550" dirty="0"/>
          </a:p>
        </p:txBody>
      </p:sp>
      <p:sp>
        <p:nvSpPr>
          <p:cNvPr id="7" name="Text 5"/>
          <p:cNvSpPr/>
          <p:nvPr/>
        </p:nvSpPr>
        <p:spPr>
          <a:xfrm>
            <a:off x="793790" y="4674989"/>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dirty="0">
                <a:solidFill>
                  <a:srgbClr val="E8E4DD"/>
                </a:solidFill>
                <a:latin typeface="Lato" pitchFamily="34" charset="0"/>
                <a:ea typeface="Lato" pitchFamily="34" charset="-122"/>
                <a:cs typeface="Lato" pitchFamily="34" charset="-120"/>
              </a:rPr>
              <a:t>Commencez par du prompt engineering pour valider le concept</a:t>
            </a:r>
            <a:endParaRPr lang="en-US" sz="1550" dirty="0"/>
          </a:p>
        </p:txBody>
      </p:sp>
      <p:sp>
        <p:nvSpPr>
          <p:cNvPr id="8" name="Text 6"/>
          <p:cNvSpPr/>
          <p:nvPr/>
        </p:nvSpPr>
        <p:spPr>
          <a:xfrm>
            <a:off x="793790" y="5061942"/>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dirty="0">
                <a:solidFill>
                  <a:srgbClr val="E8E4DD"/>
                </a:solidFill>
                <a:latin typeface="Lato" pitchFamily="34" charset="0"/>
                <a:ea typeface="Lato" pitchFamily="34" charset="-122"/>
                <a:cs typeface="Lato" pitchFamily="34" charset="-120"/>
              </a:rPr>
              <a:t>Progressez vers RAG si vous avez des données propriétaires</a:t>
            </a:r>
            <a:endParaRPr lang="en-US" sz="1550" dirty="0"/>
          </a:p>
        </p:txBody>
      </p:sp>
      <p:sp>
        <p:nvSpPr>
          <p:cNvPr id="9" name="Text 7"/>
          <p:cNvSpPr/>
          <p:nvPr/>
        </p:nvSpPr>
        <p:spPr>
          <a:xfrm>
            <a:off x="793790" y="5448895"/>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4"/>
            </a:pPr>
            <a:r>
              <a:rPr lang="en-US" sz="1550" dirty="0">
                <a:solidFill>
                  <a:srgbClr val="E8E4DD"/>
                </a:solidFill>
                <a:latin typeface="Lato" pitchFamily="34" charset="0"/>
                <a:ea typeface="Lato" pitchFamily="34" charset="-122"/>
                <a:cs typeface="Lato" pitchFamily="34" charset="-120"/>
              </a:rPr>
              <a:t>Explorez le fine-tuning uniquement lorsque nécessaire</a:t>
            </a:r>
            <a:endParaRPr lang="en-US" sz="1550" dirty="0"/>
          </a:p>
        </p:txBody>
      </p:sp>
      <p:pic>
        <p:nvPicPr>
          <p:cNvPr id="10" name="Image 0" descr="preencoded.png"/>
          <p:cNvPicPr>
            <a:picLocks noChangeAspect="1"/>
          </p:cNvPicPr>
          <p:nvPr/>
        </p:nvPicPr>
        <p:blipFill>
          <a:blip r:embed="rId3"/>
          <a:stretch>
            <a:fillRect/>
          </a:stretch>
        </p:blipFill>
        <p:spPr>
          <a:xfrm>
            <a:off x="8917543" y="1703546"/>
            <a:ext cx="4926568" cy="4926568"/>
          </a:xfrm>
          <a:prstGeom prst="rect">
            <a:avLst/>
          </a:prstGeom>
        </p:spPr>
      </p:pic>
      <p:sp>
        <p:nvSpPr>
          <p:cNvPr id="11" name="Text 8"/>
          <p:cNvSpPr/>
          <p:nvPr/>
        </p:nvSpPr>
        <p:spPr>
          <a:xfrm>
            <a:off x="8917543" y="6853357"/>
            <a:ext cx="4926568" cy="63507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Lato" pitchFamily="34" charset="0"/>
                <a:ea typeface="Lato" pitchFamily="34" charset="-122"/>
                <a:cs typeface="Lato" pitchFamily="34" charset="-120"/>
              </a:rPr>
              <a:t>La clé du succès : avancer pas à pas, mesurer les résultats, et itérer continuellement.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10551914" cy="584359"/>
          </a:xfrm>
          <a:prstGeom prst="rect">
            <a:avLst/>
          </a:prstGeom>
          <a:noFill/>
          <a:ln/>
        </p:spPr>
        <p:txBody>
          <a:bodyPr wrap="none" lIns="0" tIns="0" rIns="0" bIns="0" rtlCol="0" anchor="t"/>
          <a:lstStyle/>
          <a:p>
            <a:pPr marL="0" indent="0" algn="l">
              <a:lnSpc>
                <a:spcPts val="4600"/>
              </a:lnSpc>
              <a:buNone/>
            </a:pPr>
            <a:r>
              <a:rPr lang="en-US" sz="3650" b="1" dirty="0">
                <a:solidFill>
                  <a:srgbClr val="282824"/>
                </a:solidFill>
                <a:latin typeface="Lato Bold" pitchFamily="34" charset="0"/>
                <a:ea typeface="Lato Bold" pitchFamily="34" charset="-122"/>
                <a:cs typeface="Lato Bold" pitchFamily="34" charset="-120"/>
              </a:rPr>
              <a:t>Pourquoi l'IA Générative Transforme la Production</a:t>
            </a:r>
            <a:endParaRPr lang="en-US" sz="3650" dirty="0"/>
          </a:p>
        </p:txBody>
      </p:sp>
      <p:sp>
        <p:nvSpPr>
          <p:cNvPr id="3" name="Text 1"/>
          <p:cNvSpPr/>
          <p:nvPr/>
        </p:nvSpPr>
        <p:spPr>
          <a:xfrm>
            <a:off x="748070" y="1547455"/>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L'IA générative révolutionne notre façon de concevoir des produits en permettant :</a:t>
            </a:r>
            <a:endParaRPr lang="en-US" sz="1450" dirty="0"/>
          </a:p>
        </p:txBody>
      </p:sp>
      <p:sp>
        <p:nvSpPr>
          <p:cNvPr id="4" name="Text 2"/>
          <p:cNvSpPr/>
          <p:nvPr/>
        </p:nvSpPr>
        <p:spPr>
          <a:xfrm>
            <a:off x="748070" y="2314099"/>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 </a:t>
            </a:r>
            <a:r>
              <a:rPr lang="en-US" sz="1450" b="1" dirty="0">
                <a:solidFill>
                  <a:srgbClr val="4A4A45"/>
                </a:solidFill>
                <a:latin typeface="Lato" pitchFamily="34" charset="0"/>
                <a:ea typeface="Lato" pitchFamily="34" charset="-122"/>
                <a:cs typeface="Lato" pitchFamily="34" charset="-120"/>
              </a:rPr>
              <a:t>création automatisée</a:t>
            </a:r>
            <a:r>
              <a:rPr lang="en-US" sz="1450" dirty="0">
                <a:solidFill>
                  <a:srgbClr val="4A4A45"/>
                </a:solidFill>
                <a:latin typeface="Lato" pitchFamily="34" charset="0"/>
                <a:ea typeface="Lato" pitchFamily="34" charset="-122"/>
                <a:cs typeface="Lato" pitchFamily="34" charset="-120"/>
              </a:rPr>
              <a:t> de contenu textuel, visuel et audio</a:t>
            </a:r>
            <a:endParaRPr lang="en-US" sz="1450" dirty="0"/>
          </a:p>
        </p:txBody>
      </p:sp>
      <p:sp>
        <p:nvSpPr>
          <p:cNvPr id="5" name="Text 3"/>
          <p:cNvSpPr/>
          <p:nvPr/>
        </p:nvSpPr>
        <p:spPr>
          <a:xfrm>
            <a:off x="748070" y="2678668"/>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t>
            </a:r>
            <a:r>
              <a:rPr lang="en-US" sz="1450" b="1" dirty="0">
                <a:solidFill>
                  <a:srgbClr val="4A4A45"/>
                </a:solidFill>
                <a:latin typeface="Lato" pitchFamily="34" charset="0"/>
                <a:ea typeface="Lato" pitchFamily="34" charset="-122"/>
                <a:cs typeface="Lato" pitchFamily="34" charset="-120"/>
              </a:rPr>
              <a:t>augmentation des capacités humaines</a:t>
            </a:r>
            <a:r>
              <a:rPr lang="en-US" sz="1450" dirty="0">
                <a:solidFill>
                  <a:srgbClr val="4A4A45"/>
                </a:solidFill>
                <a:latin typeface="Lato" pitchFamily="34" charset="0"/>
                <a:ea typeface="Lato" pitchFamily="34" charset="-122"/>
                <a:cs typeface="Lato" pitchFamily="34" charset="-120"/>
              </a:rPr>
              <a:t> plutôt que leur remplacement</a:t>
            </a:r>
            <a:endParaRPr lang="en-US" sz="1450" dirty="0"/>
          </a:p>
        </p:txBody>
      </p:sp>
      <p:sp>
        <p:nvSpPr>
          <p:cNvPr id="6" name="Text 4"/>
          <p:cNvSpPr/>
          <p:nvPr/>
        </p:nvSpPr>
        <p:spPr>
          <a:xfrm>
            <a:off x="748070" y="3043237"/>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t>
            </a:r>
            <a:r>
              <a:rPr lang="en-US" sz="1450" b="1" dirty="0">
                <a:solidFill>
                  <a:srgbClr val="4A4A45"/>
                </a:solidFill>
                <a:latin typeface="Lato" pitchFamily="34" charset="0"/>
                <a:ea typeface="Lato" pitchFamily="34" charset="-122"/>
                <a:cs typeface="Lato" pitchFamily="34" charset="-120"/>
              </a:rPr>
              <a:t>exploration d'idées</a:t>
            </a:r>
            <a:r>
              <a:rPr lang="en-US" sz="1450" dirty="0">
                <a:solidFill>
                  <a:srgbClr val="4A4A45"/>
                </a:solidFill>
                <a:latin typeface="Lato" pitchFamily="34" charset="0"/>
                <a:ea typeface="Lato" pitchFamily="34" charset="-122"/>
                <a:cs typeface="Lato" pitchFamily="34" charset="-120"/>
              </a:rPr>
              <a:t> à une échelle inimaginable auparavant</a:t>
            </a:r>
            <a:endParaRPr lang="en-US" sz="1450" dirty="0"/>
          </a:p>
        </p:txBody>
      </p:sp>
      <p:sp>
        <p:nvSpPr>
          <p:cNvPr id="7" name="Text 5"/>
          <p:cNvSpPr/>
          <p:nvPr/>
        </p:nvSpPr>
        <p:spPr>
          <a:xfrm>
            <a:off x="748070" y="3407807"/>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 </a:t>
            </a:r>
            <a:r>
              <a:rPr lang="en-US" sz="1450" b="1" dirty="0">
                <a:solidFill>
                  <a:srgbClr val="4A4A45"/>
                </a:solidFill>
                <a:latin typeface="Lato" pitchFamily="34" charset="0"/>
                <a:ea typeface="Lato" pitchFamily="34" charset="-122"/>
                <a:cs typeface="Lato" pitchFamily="34" charset="-120"/>
              </a:rPr>
              <a:t>personnalisation massive</a:t>
            </a:r>
            <a:r>
              <a:rPr lang="en-US" sz="1450" dirty="0">
                <a:solidFill>
                  <a:srgbClr val="4A4A45"/>
                </a:solidFill>
                <a:latin typeface="Lato" pitchFamily="34" charset="0"/>
                <a:ea typeface="Lato" pitchFamily="34" charset="-122"/>
                <a:cs typeface="Lato" pitchFamily="34" charset="-120"/>
              </a:rPr>
              <a:t> adaptée à chaque utilisateur</a:t>
            </a:r>
            <a:endParaRPr lang="en-US" sz="1450" dirty="0"/>
          </a:p>
        </p:txBody>
      </p:sp>
      <p:sp>
        <p:nvSpPr>
          <p:cNvPr id="8" name="Text 6"/>
          <p:cNvSpPr/>
          <p:nvPr/>
        </p:nvSpPr>
        <p:spPr>
          <a:xfrm>
            <a:off x="748070" y="3875246"/>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Cette technologie ouvre une nouvelle ère où la </a:t>
            </a:r>
            <a:r>
              <a:rPr lang="en-US" sz="1450" dirty="0">
                <a:solidFill>
                  <a:srgbClr val="282824"/>
                </a:solidFill>
                <a:latin typeface="Lato" pitchFamily="34" charset="0"/>
                <a:ea typeface="Lato" pitchFamily="34" charset="-122"/>
                <a:cs typeface="Lato" pitchFamily="34" charset="-120"/>
              </a:rPr>
              <a:t>créativité assistée par l'IA</a:t>
            </a:r>
            <a:r>
              <a:rPr lang="en-US" sz="1450" dirty="0">
                <a:solidFill>
                  <a:srgbClr val="4A4A45"/>
                </a:solidFill>
                <a:latin typeface="Lato" pitchFamily="34" charset="0"/>
                <a:ea typeface="Lato" pitchFamily="34" charset="-122"/>
                <a:cs typeface="Lato" pitchFamily="34" charset="-120"/>
              </a:rPr>
              <a:t> permet de surmonter les limites traditionnelles de la production.</a:t>
            </a:r>
            <a:endParaRPr lang="en-US" sz="1450" dirty="0"/>
          </a:p>
        </p:txBody>
      </p:sp>
      <p:pic>
        <p:nvPicPr>
          <p:cNvPr id="9" name="Image 0" descr="preencoded.png"/>
          <p:cNvPicPr>
            <a:picLocks noChangeAspect="1"/>
          </p:cNvPicPr>
          <p:nvPr/>
        </p:nvPicPr>
        <p:blipFill>
          <a:blip r:embed="rId3"/>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5478"/>
            <a:ext cx="9704189" cy="620078"/>
          </a:xfrm>
          <a:prstGeom prst="rect">
            <a:avLst/>
          </a:prstGeom>
          <a:noFill/>
          <a:ln/>
        </p:spPr>
        <p:txBody>
          <a:bodyPr wrap="none" lIns="0" tIns="0" rIns="0" bIns="0" rtlCol="0" anchor="t"/>
          <a:lstStyle/>
          <a:p>
            <a:pPr marL="0" indent="0" algn="l">
              <a:lnSpc>
                <a:spcPts val="4850"/>
              </a:lnSpc>
              <a:buNone/>
            </a:pPr>
            <a:r>
              <a:rPr lang="en-US" sz="3900" b="1" dirty="0">
                <a:solidFill>
                  <a:srgbClr val="282824"/>
                </a:solidFill>
                <a:latin typeface="Lato Bold" pitchFamily="34" charset="0"/>
                <a:ea typeface="Lato Bold" pitchFamily="34" charset="-122"/>
                <a:cs typeface="Lato Bold" pitchFamily="34" charset="-120"/>
              </a:rPr>
              <a:t>Les Composants d'un Projet d'IA Générative</a:t>
            </a:r>
            <a:endParaRPr lang="en-US" sz="3900" dirty="0"/>
          </a:p>
        </p:txBody>
      </p:sp>
      <p:sp>
        <p:nvSpPr>
          <p:cNvPr id="3" name="Text 1"/>
          <p:cNvSpPr/>
          <p:nvPr/>
        </p:nvSpPr>
        <p:spPr>
          <a:xfrm>
            <a:off x="2551748" y="2402205"/>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4A4A45"/>
                </a:solidFill>
                <a:latin typeface="Lato Bold" pitchFamily="34" charset="0"/>
                <a:ea typeface="Lato Bold" pitchFamily="34" charset="-122"/>
                <a:cs typeface="Lato Bold" pitchFamily="34" charset="-120"/>
              </a:rPr>
              <a:t>Front-end</a:t>
            </a:r>
            <a:endParaRPr lang="en-US" sz="1950" dirty="0"/>
          </a:p>
        </p:txBody>
      </p:sp>
      <p:sp>
        <p:nvSpPr>
          <p:cNvPr id="4" name="Text 2"/>
          <p:cNvSpPr/>
          <p:nvPr/>
        </p:nvSpPr>
        <p:spPr>
          <a:xfrm>
            <a:off x="793790" y="2831425"/>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4A4A45"/>
                </a:solidFill>
                <a:latin typeface="Lato" pitchFamily="34" charset="0"/>
                <a:ea typeface="Lato" pitchFamily="34" charset="-122"/>
                <a:cs typeface="Lato" pitchFamily="34" charset="-120"/>
              </a:rPr>
              <a:t>Interface utilisateur web, mobile ou desktop qui permet aux utilisateurs d'interagir avec le système et de visualiser les résultats générés.</a:t>
            </a:r>
            <a:endParaRPr lang="en-US" sz="1550" dirty="0"/>
          </a:p>
        </p:txBody>
      </p:sp>
      <p:pic>
        <p:nvPicPr>
          <p:cNvPr id="5" name="Image 0" descr="preencoded.png"/>
          <p:cNvPicPr>
            <a:picLocks noChangeAspect="1"/>
          </p:cNvPicPr>
          <p:nvPr/>
        </p:nvPicPr>
        <p:blipFill>
          <a:blip r:embed="rId3"/>
          <a:stretch>
            <a:fillRect/>
          </a:stretch>
        </p:blipFill>
        <p:spPr>
          <a:xfrm>
            <a:off x="5032653" y="2070259"/>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4528" y="3487281"/>
            <a:ext cx="279083" cy="348853"/>
          </a:xfrm>
          <a:prstGeom prst="rect">
            <a:avLst/>
          </a:prstGeom>
        </p:spPr>
      </p:pic>
      <p:sp>
        <p:nvSpPr>
          <p:cNvPr id="7" name="Text 3"/>
          <p:cNvSpPr/>
          <p:nvPr/>
        </p:nvSpPr>
        <p:spPr>
          <a:xfrm>
            <a:off x="9597628" y="19823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Back-end</a:t>
            </a:r>
            <a:endParaRPr lang="en-US" sz="1950" dirty="0"/>
          </a:p>
        </p:txBody>
      </p:sp>
      <p:sp>
        <p:nvSpPr>
          <p:cNvPr id="8" name="Text 4"/>
          <p:cNvSpPr/>
          <p:nvPr/>
        </p:nvSpPr>
        <p:spPr>
          <a:xfrm>
            <a:off x="9597628" y="2411611"/>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API, logique applicative et orchestration qui gèrent les requêtes, traitent les données et coordonnent les différents services.</a:t>
            </a:r>
            <a:endParaRPr lang="en-US" sz="1550" dirty="0"/>
          </a:p>
        </p:txBody>
      </p:sp>
      <p:pic>
        <p:nvPicPr>
          <p:cNvPr id="9" name="Image 2" descr="preencoded.png"/>
          <p:cNvPicPr>
            <a:picLocks noChangeAspect="1"/>
          </p:cNvPicPr>
          <p:nvPr/>
        </p:nvPicPr>
        <p:blipFill>
          <a:blip r:embed="rId5"/>
          <a:stretch>
            <a:fillRect/>
          </a:stretch>
        </p:blipFill>
        <p:spPr>
          <a:xfrm>
            <a:off x="5032653" y="2070259"/>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538740" y="3060204"/>
            <a:ext cx="279083" cy="348853"/>
          </a:xfrm>
          <a:prstGeom prst="rect">
            <a:avLst/>
          </a:prstGeom>
        </p:spPr>
      </p:pic>
      <p:sp>
        <p:nvSpPr>
          <p:cNvPr id="11" name="Text 5"/>
          <p:cNvSpPr/>
          <p:nvPr/>
        </p:nvSpPr>
        <p:spPr>
          <a:xfrm>
            <a:off x="9994463" y="366188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Moteur IA</a:t>
            </a:r>
            <a:endParaRPr lang="en-US" sz="1950" dirty="0"/>
          </a:p>
        </p:txBody>
      </p:sp>
      <p:sp>
        <p:nvSpPr>
          <p:cNvPr id="12" name="Text 6"/>
          <p:cNvSpPr/>
          <p:nvPr/>
        </p:nvSpPr>
        <p:spPr>
          <a:xfrm>
            <a:off x="9994463" y="4091107"/>
            <a:ext cx="3842147"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Modèle de génération qui produit du texte, des images ou d'autres contenus en fonction des entrées reçues.</a:t>
            </a:r>
            <a:endParaRPr lang="en-US" sz="1550" dirty="0"/>
          </a:p>
        </p:txBody>
      </p:sp>
      <p:pic>
        <p:nvPicPr>
          <p:cNvPr id="13" name="Image 4" descr="preencoded.png"/>
          <p:cNvPicPr>
            <a:picLocks noChangeAspect="1"/>
          </p:cNvPicPr>
          <p:nvPr/>
        </p:nvPicPr>
        <p:blipFill>
          <a:blip r:embed="rId7"/>
          <a:stretch>
            <a:fillRect/>
          </a:stretch>
        </p:blipFill>
        <p:spPr>
          <a:xfrm>
            <a:off x="5032653" y="2070259"/>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350984" y="4178201"/>
            <a:ext cx="279083" cy="348853"/>
          </a:xfrm>
          <a:prstGeom prst="rect">
            <a:avLst/>
          </a:prstGeom>
        </p:spPr>
      </p:pic>
      <p:sp>
        <p:nvSpPr>
          <p:cNvPr id="15" name="Text 7"/>
          <p:cNvSpPr/>
          <p:nvPr/>
        </p:nvSpPr>
        <p:spPr>
          <a:xfrm>
            <a:off x="9597628" y="534138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Base de données</a:t>
            </a:r>
            <a:endParaRPr lang="en-US" sz="1950" dirty="0"/>
          </a:p>
        </p:txBody>
      </p:sp>
      <p:sp>
        <p:nvSpPr>
          <p:cNvPr id="16" name="Text 8"/>
          <p:cNvSpPr/>
          <p:nvPr/>
        </p:nvSpPr>
        <p:spPr>
          <a:xfrm>
            <a:off x="9597628" y="5770602"/>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Stockage classique relationnel combiné à des bases de données vectorielles pour la recherche sémantique et le stockage d'embeddings.</a:t>
            </a:r>
            <a:endParaRPr lang="en-US" sz="1550" dirty="0"/>
          </a:p>
        </p:txBody>
      </p:sp>
      <p:pic>
        <p:nvPicPr>
          <p:cNvPr id="17" name="Image 6" descr="preencoded.png"/>
          <p:cNvPicPr>
            <a:picLocks noChangeAspect="1"/>
          </p:cNvPicPr>
          <p:nvPr/>
        </p:nvPicPr>
        <p:blipFill>
          <a:blip r:embed="rId9"/>
          <a:stretch>
            <a:fillRect/>
          </a:stretch>
        </p:blipFill>
        <p:spPr>
          <a:xfrm>
            <a:off x="5032653" y="2070259"/>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538740" y="5296198"/>
            <a:ext cx="279083" cy="348853"/>
          </a:xfrm>
          <a:prstGeom prst="rect">
            <a:avLst/>
          </a:prstGeom>
        </p:spPr>
      </p:pic>
      <p:sp>
        <p:nvSpPr>
          <p:cNvPr id="19" name="Text 9"/>
          <p:cNvSpPr/>
          <p:nvPr/>
        </p:nvSpPr>
        <p:spPr>
          <a:xfrm>
            <a:off x="2551748" y="4921448"/>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4A4A45"/>
                </a:solidFill>
                <a:latin typeface="Lato Bold" pitchFamily="34" charset="0"/>
                <a:ea typeface="Lato Bold" pitchFamily="34" charset="-122"/>
                <a:cs typeface="Lato Bold" pitchFamily="34" charset="-120"/>
              </a:rPr>
              <a:t>Services annexes</a:t>
            </a:r>
            <a:endParaRPr lang="en-US" sz="1950" dirty="0"/>
          </a:p>
        </p:txBody>
      </p:sp>
      <p:sp>
        <p:nvSpPr>
          <p:cNvPr id="20" name="Text 10"/>
          <p:cNvSpPr/>
          <p:nvPr/>
        </p:nvSpPr>
        <p:spPr>
          <a:xfrm>
            <a:off x="793790" y="5350669"/>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4A4A45"/>
                </a:solidFill>
                <a:latin typeface="Lato" pitchFamily="34" charset="0"/>
                <a:ea typeface="Lato" pitchFamily="34" charset="-122"/>
                <a:cs typeface="Lato" pitchFamily="34" charset="-120"/>
              </a:rPr>
              <a:t>Authentification, monitoring, logs et autres services essentiels au bon fonctionnement de l'application.</a:t>
            </a:r>
            <a:endParaRPr lang="en-US" sz="1550" dirty="0"/>
          </a:p>
        </p:txBody>
      </p:sp>
      <p:pic>
        <p:nvPicPr>
          <p:cNvPr id="21" name="Image 8" descr="preencoded.png"/>
          <p:cNvPicPr>
            <a:picLocks noChangeAspect="1"/>
          </p:cNvPicPr>
          <p:nvPr/>
        </p:nvPicPr>
        <p:blipFill>
          <a:blip r:embed="rId11"/>
          <a:stretch>
            <a:fillRect/>
          </a:stretch>
        </p:blipFill>
        <p:spPr>
          <a:xfrm>
            <a:off x="5032653" y="2070259"/>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6224528" y="4869120"/>
            <a:ext cx="279083" cy="348853"/>
          </a:xfrm>
          <a:prstGeom prst="rect">
            <a:avLst/>
          </a:prstGeom>
        </p:spPr>
      </p:pic>
      <p:sp>
        <p:nvSpPr>
          <p:cNvPr id="23" name="Text 11"/>
          <p:cNvSpPr/>
          <p:nvPr/>
        </p:nvSpPr>
        <p:spPr>
          <a:xfrm>
            <a:off x="793790" y="694646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Un projet d'IA générative réussi intègre harmonieusement ces cinq composants, chacun jouant un rôle crucial dans l'expérience utilisateur finale.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2706" y="476250"/>
            <a:ext cx="8648105" cy="541139"/>
          </a:xfrm>
          <a:prstGeom prst="rect">
            <a:avLst/>
          </a:prstGeom>
          <a:noFill/>
          <a:ln/>
        </p:spPr>
        <p:txBody>
          <a:bodyPr wrap="none" lIns="0" tIns="0" rIns="0" bIns="0" rtlCol="0" anchor="t"/>
          <a:lstStyle/>
          <a:p>
            <a:pPr marL="0" indent="0" algn="l">
              <a:lnSpc>
                <a:spcPts val="4250"/>
              </a:lnSpc>
              <a:buNone/>
            </a:pPr>
            <a:r>
              <a:rPr lang="en-US" sz="3400" b="1" dirty="0">
                <a:solidFill>
                  <a:srgbClr val="282824"/>
                </a:solidFill>
                <a:latin typeface="Lato Bold" pitchFamily="34" charset="0"/>
                <a:ea typeface="Lato Bold" pitchFamily="34" charset="-122"/>
                <a:cs typeface="Lato Bold" pitchFamily="34" charset="-120"/>
              </a:rPr>
              <a:t>Les 4 Approches pour Utiliser l'IA Générative</a:t>
            </a:r>
            <a:endParaRPr lang="en-US" sz="3400" dirty="0"/>
          </a:p>
        </p:txBody>
      </p:sp>
      <p:sp>
        <p:nvSpPr>
          <p:cNvPr id="3" name="Shape 1"/>
          <p:cNvSpPr/>
          <p:nvPr/>
        </p:nvSpPr>
        <p:spPr>
          <a:xfrm>
            <a:off x="692706" y="1623417"/>
            <a:ext cx="6535936" cy="2614136"/>
          </a:xfrm>
          <a:prstGeom prst="roundRect">
            <a:avLst>
              <a:gd name="adj" fmla="val 4197"/>
            </a:avLst>
          </a:prstGeom>
          <a:solidFill>
            <a:srgbClr val="EFECE6"/>
          </a:solidFill>
          <a:ln/>
        </p:spPr>
        <p:txBody>
          <a:bodyPr/>
          <a:lstStyle/>
          <a:p>
            <a:endParaRPr lang="fr-FR"/>
          </a:p>
        </p:txBody>
      </p:sp>
      <p:sp>
        <p:nvSpPr>
          <p:cNvPr id="4" name="Shape 2"/>
          <p:cNvSpPr/>
          <p:nvPr/>
        </p:nvSpPr>
        <p:spPr>
          <a:xfrm>
            <a:off x="692706" y="1600557"/>
            <a:ext cx="6535936" cy="91440"/>
          </a:xfrm>
          <a:prstGeom prst="roundRect">
            <a:avLst>
              <a:gd name="adj" fmla="val 28409"/>
            </a:avLst>
          </a:prstGeom>
          <a:solidFill>
            <a:srgbClr val="282824"/>
          </a:solidFill>
          <a:ln/>
        </p:spPr>
        <p:txBody>
          <a:bodyPr/>
          <a:lstStyle/>
          <a:p>
            <a:endParaRPr lang="fr-FR"/>
          </a:p>
        </p:txBody>
      </p:sp>
      <p:sp>
        <p:nvSpPr>
          <p:cNvPr id="5" name="Shape 3"/>
          <p:cNvSpPr/>
          <p:nvPr/>
        </p:nvSpPr>
        <p:spPr>
          <a:xfrm>
            <a:off x="3700879" y="1363742"/>
            <a:ext cx="519470" cy="519470"/>
          </a:xfrm>
          <a:prstGeom prst="roundRect">
            <a:avLst>
              <a:gd name="adj" fmla="val 176026"/>
            </a:avLst>
          </a:prstGeom>
          <a:solidFill>
            <a:srgbClr val="282824"/>
          </a:solidFill>
          <a:ln/>
        </p:spPr>
        <p:txBody>
          <a:bodyPr/>
          <a:lstStyle/>
          <a:p>
            <a:endParaRPr lang="fr-FR"/>
          </a:p>
        </p:txBody>
      </p:sp>
      <p:sp>
        <p:nvSpPr>
          <p:cNvPr id="6" name="Text 4"/>
          <p:cNvSpPr/>
          <p:nvPr/>
        </p:nvSpPr>
        <p:spPr>
          <a:xfrm>
            <a:off x="3856732" y="1493639"/>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1</a:t>
            </a:r>
            <a:endParaRPr lang="en-US" sz="1600" dirty="0"/>
          </a:p>
        </p:txBody>
      </p:sp>
      <p:sp>
        <p:nvSpPr>
          <p:cNvPr id="7" name="Text 5"/>
          <p:cNvSpPr/>
          <p:nvPr/>
        </p:nvSpPr>
        <p:spPr>
          <a:xfrm>
            <a:off x="888683" y="2056328"/>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Prompt Engineering</a:t>
            </a:r>
            <a:endParaRPr lang="en-US" sz="1700" dirty="0"/>
          </a:p>
        </p:txBody>
      </p:sp>
      <p:sp>
        <p:nvSpPr>
          <p:cNvPr id="8" name="Text 6"/>
          <p:cNvSpPr/>
          <p:nvPr/>
        </p:nvSpPr>
        <p:spPr>
          <a:xfrm>
            <a:off x="888683" y="2430661"/>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Maximiser les résultats sans entraîner le modèle en créant des instructions précises et contextualisées.</a:t>
            </a:r>
            <a:endParaRPr lang="en-US" sz="1350" dirty="0"/>
          </a:p>
        </p:txBody>
      </p:sp>
      <p:sp>
        <p:nvSpPr>
          <p:cNvPr id="9" name="Text 7"/>
          <p:cNvSpPr/>
          <p:nvPr/>
        </p:nvSpPr>
        <p:spPr>
          <a:xfrm>
            <a:off x="888683" y="308883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Rapide à mettre en œuvre</a:t>
            </a:r>
            <a:endParaRPr lang="en-US" sz="1350" dirty="0"/>
          </a:p>
        </p:txBody>
      </p:sp>
      <p:sp>
        <p:nvSpPr>
          <p:cNvPr id="10" name="Text 8"/>
          <p:cNvSpPr/>
          <p:nvPr/>
        </p:nvSpPr>
        <p:spPr>
          <a:xfrm>
            <a:off x="888683" y="342661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Coût minimal</a:t>
            </a:r>
            <a:endParaRPr lang="en-US" sz="1350" dirty="0"/>
          </a:p>
        </p:txBody>
      </p:sp>
      <p:sp>
        <p:nvSpPr>
          <p:cNvPr id="11" name="Text 9"/>
          <p:cNvSpPr/>
          <p:nvPr/>
        </p:nvSpPr>
        <p:spPr>
          <a:xfrm>
            <a:off x="888683" y="376439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Nécessite expertise et créativité</a:t>
            </a:r>
            <a:endParaRPr lang="en-US" sz="1350" dirty="0"/>
          </a:p>
        </p:txBody>
      </p:sp>
      <p:sp>
        <p:nvSpPr>
          <p:cNvPr id="12" name="Shape 10"/>
          <p:cNvSpPr/>
          <p:nvPr/>
        </p:nvSpPr>
        <p:spPr>
          <a:xfrm>
            <a:off x="7401758" y="1623417"/>
            <a:ext cx="6535936" cy="2614136"/>
          </a:xfrm>
          <a:prstGeom prst="roundRect">
            <a:avLst>
              <a:gd name="adj" fmla="val 4197"/>
            </a:avLst>
          </a:prstGeom>
          <a:solidFill>
            <a:srgbClr val="EFECE6"/>
          </a:solidFill>
          <a:ln/>
        </p:spPr>
        <p:txBody>
          <a:bodyPr/>
          <a:lstStyle/>
          <a:p>
            <a:endParaRPr lang="fr-FR"/>
          </a:p>
        </p:txBody>
      </p:sp>
      <p:sp>
        <p:nvSpPr>
          <p:cNvPr id="13" name="Shape 11"/>
          <p:cNvSpPr/>
          <p:nvPr/>
        </p:nvSpPr>
        <p:spPr>
          <a:xfrm>
            <a:off x="7401758" y="1600557"/>
            <a:ext cx="6535936" cy="91440"/>
          </a:xfrm>
          <a:prstGeom prst="roundRect">
            <a:avLst>
              <a:gd name="adj" fmla="val 28409"/>
            </a:avLst>
          </a:prstGeom>
          <a:solidFill>
            <a:srgbClr val="282824"/>
          </a:solidFill>
          <a:ln/>
        </p:spPr>
        <p:txBody>
          <a:bodyPr/>
          <a:lstStyle/>
          <a:p>
            <a:endParaRPr lang="fr-FR"/>
          </a:p>
        </p:txBody>
      </p:sp>
      <p:sp>
        <p:nvSpPr>
          <p:cNvPr id="14" name="Shape 12"/>
          <p:cNvSpPr/>
          <p:nvPr/>
        </p:nvSpPr>
        <p:spPr>
          <a:xfrm>
            <a:off x="10409932" y="1363742"/>
            <a:ext cx="519470" cy="519470"/>
          </a:xfrm>
          <a:prstGeom prst="roundRect">
            <a:avLst>
              <a:gd name="adj" fmla="val 176026"/>
            </a:avLst>
          </a:prstGeom>
          <a:solidFill>
            <a:srgbClr val="282824"/>
          </a:solidFill>
          <a:ln/>
        </p:spPr>
        <p:txBody>
          <a:bodyPr/>
          <a:lstStyle/>
          <a:p>
            <a:endParaRPr lang="fr-FR"/>
          </a:p>
        </p:txBody>
      </p:sp>
      <p:sp>
        <p:nvSpPr>
          <p:cNvPr id="15" name="Text 13"/>
          <p:cNvSpPr/>
          <p:nvPr/>
        </p:nvSpPr>
        <p:spPr>
          <a:xfrm>
            <a:off x="10565785" y="1493639"/>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2</a:t>
            </a:r>
            <a:endParaRPr lang="en-US" sz="1600" dirty="0"/>
          </a:p>
        </p:txBody>
      </p:sp>
      <p:sp>
        <p:nvSpPr>
          <p:cNvPr id="16" name="Text 14"/>
          <p:cNvSpPr/>
          <p:nvPr/>
        </p:nvSpPr>
        <p:spPr>
          <a:xfrm>
            <a:off x="7597735" y="2056328"/>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Fine-tuning</a:t>
            </a:r>
            <a:endParaRPr lang="en-US" sz="1700" dirty="0"/>
          </a:p>
        </p:txBody>
      </p:sp>
      <p:sp>
        <p:nvSpPr>
          <p:cNvPr id="17" name="Text 15"/>
          <p:cNvSpPr/>
          <p:nvPr/>
        </p:nvSpPr>
        <p:spPr>
          <a:xfrm>
            <a:off x="7597735" y="2430661"/>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Adapter un modèle pré-entraîné à un domaine spécifique grâce à des données supplémentaires.</a:t>
            </a:r>
            <a:endParaRPr lang="en-US" sz="1350" dirty="0"/>
          </a:p>
        </p:txBody>
      </p:sp>
      <p:sp>
        <p:nvSpPr>
          <p:cNvPr id="18" name="Text 16"/>
          <p:cNvSpPr/>
          <p:nvPr/>
        </p:nvSpPr>
        <p:spPr>
          <a:xfrm>
            <a:off x="7597735" y="308883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Améliore les performances sur des tâches spécifiques</a:t>
            </a:r>
            <a:endParaRPr lang="en-US" sz="1350" dirty="0"/>
          </a:p>
        </p:txBody>
      </p:sp>
      <p:sp>
        <p:nvSpPr>
          <p:cNvPr id="19" name="Text 17"/>
          <p:cNvSpPr/>
          <p:nvPr/>
        </p:nvSpPr>
        <p:spPr>
          <a:xfrm>
            <a:off x="7597735" y="342661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Nécessite des données d'entraînement de qualité</a:t>
            </a:r>
            <a:endParaRPr lang="en-US" sz="1350" dirty="0"/>
          </a:p>
        </p:txBody>
      </p:sp>
      <p:sp>
        <p:nvSpPr>
          <p:cNvPr id="20" name="Text 18"/>
          <p:cNvSpPr/>
          <p:nvPr/>
        </p:nvSpPr>
        <p:spPr>
          <a:xfrm>
            <a:off x="7597735" y="376439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Plus coûteux en ressources</a:t>
            </a:r>
            <a:endParaRPr lang="en-US" sz="1350" dirty="0"/>
          </a:p>
        </p:txBody>
      </p:sp>
      <p:sp>
        <p:nvSpPr>
          <p:cNvPr id="21" name="Shape 19"/>
          <p:cNvSpPr/>
          <p:nvPr/>
        </p:nvSpPr>
        <p:spPr>
          <a:xfrm>
            <a:off x="692706" y="4670346"/>
            <a:ext cx="6535936" cy="2614136"/>
          </a:xfrm>
          <a:prstGeom prst="roundRect">
            <a:avLst>
              <a:gd name="adj" fmla="val 4197"/>
            </a:avLst>
          </a:prstGeom>
          <a:solidFill>
            <a:srgbClr val="EFECE6"/>
          </a:solidFill>
          <a:ln/>
        </p:spPr>
        <p:txBody>
          <a:bodyPr/>
          <a:lstStyle/>
          <a:p>
            <a:endParaRPr lang="fr-FR"/>
          </a:p>
        </p:txBody>
      </p:sp>
      <p:sp>
        <p:nvSpPr>
          <p:cNvPr id="22" name="Shape 20"/>
          <p:cNvSpPr/>
          <p:nvPr/>
        </p:nvSpPr>
        <p:spPr>
          <a:xfrm>
            <a:off x="692706" y="4647486"/>
            <a:ext cx="6535936" cy="91440"/>
          </a:xfrm>
          <a:prstGeom prst="roundRect">
            <a:avLst>
              <a:gd name="adj" fmla="val 28409"/>
            </a:avLst>
          </a:prstGeom>
          <a:solidFill>
            <a:srgbClr val="282824"/>
          </a:solidFill>
          <a:ln/>
        </p:spPr>
        <p:txBody>
          <a:bodyPr/>
          <a:lstStyle/>
          <a:p>
            <a:endParaRPr lang="fr-FR"/>
          </a:p>
        </p:txBody>
      </p:sp>
      <p:sp>
        <p:nvSpPr>
          <p:cNvPr id="23" name="Shape 21"/>
          <p:cNvSpPr/>
          <p:nvPr/>
        </p:nvSpPr>
        <p:spPr>
          <a:xfrm>
            <a:off x="3700879" y="4410670"/>
            <a:ext cx="519470" cy="519470"/>
          </a:xfrm>
          <a:prstGeom prst="roundRect">
            <a:avLst>
              <a:gd name="adj" fmla="val 176026"/>
            </a:avLst>
          </a:prstGeom>
          <a:solidFill>
            <a:srgbClr val="282824"/>
          </a:solidFill>
          <a:ln/>
        </p:spPr>
        <p:txBody>
          <a:bodyPr/>
          <a:lstStyle/>
          <a:p>
            <a:endParaRPr lang="fr-FR"/>
          </a:p>
        </p:txBody>
      </p:sp>
      <p:sp>
        <p:nvSpPr>
          <p:cNvPr id="24" name="Text 22"/>
          <p:cNvSpPr/>
          <p:nvPr/>
        </p:nvSpPr>
        <p:spPr>
          <a:xfrm>
            <a:off x="3856732" y="4540568"/>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3</a:t>
            </a:r>
            <a:endParaRPr lang="en-US" sz="1600" dirty="0"/>
          </a:p>
        </p:txBody>
      </p:sp>
      <p:sp>
        <p:nvSpPr>
          <p:cNvPr id="25" name="Text 23"/>
          <p:cNvSpPr/>
          <p:nvPr/>
        </p:nvSpPr>
        <p:spPr>
          <a:xfrm>
            <a:off x="888683" y="5103257"/>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Agents IA</a:t>
            </a:r>
            <a:endParaRPr lang="en-US" sz="1700" dirty="0"/>
          </a:p>
        </p:txBody>
      </p:sp>
      <p:sp>
        <p:nvSpPr>
          <p:cNvPr id="26" name="Text 24"/>
          <p:cNvSpPr/>
          <p:nvPr/>
        </p:nvSpPr>
        <p:spPr>
          <a:xfrm>
            <a:off x="888683" y="5477589"/>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Systèmes autonomes capables de planifier et d'exécuter plusieurs actions pour atteindre un objectif.</a:t>
            </a:r>
            <a:endParaRPr lang="en-US" sz="1350" dirty="0"/>
          </a:p>
        </p:txBody>
      </p:sp>
      <p:sp>
        <p:nvSpPr>
          <p:cNvPr id="27" name="Text 25"/>
          <p:cNvSpPr/>
          <p:nvPr/>
        </p:nvSpPr>
        <p:spPr>
          <a:xfrm>
            <a:off x="888683" y="613576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Résout des problèmes complexes</a:t>
            </a:r>
            <a:endParaRPr lang="en-US" sz="1350" dirty="0"/>
          </a:p>
        </p:txBody>
      </p:sp>
      <p:sp>
        <p:nvSpPr>
          <p:cNvPr id="28" name="Text 26"/>
          <p:cNvSpPr/>
          <p:nvPr/>
        </p:nvSpPr>
        <p:spPr>
          <a:xfrm>
            <a:off x="888683" y="647354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Peut utiliser des outils externes</a:t>
            </a:r>
            <a:endParaRPr lang="en-US" sz="1350" dirty="0"/>
          </a:p>
        </p:txBody>
      </p:sp>
      <p:sp>
        <p:nvSpPr>
          <p:cNvPr id="29" name="Text 27"/>
          <p:cNvSpPr/>
          <p:nvPr/>
        </p:nvSpPr>
        <p:spPr>
          <a:xfrm>
            <a:off x="888683" y="681132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Architecture plus sophistiquée</a:t>
            </a:r>
            <a:endParaRPr lang="en-US" sz="1350" dirty="0"/>
          </a:p>
        </p:txBody>
      </p:sp>
      <p:sp>
        <p:nvSpPr>
          <p:cNvPr id="30" name="Shape 28"/>
          <p:cNvSpPr/>
          <p:nvPr/>
        </p:nvSpPr>
        <p:spPr>
          <a:xfrm>
            <a:off x="7401758" y="4670346"/>
            <a:ext cx="6535936" cy="2614136"/>
          </a:xfrm>
          <a:prstGeom prst="roundRect">
            <a:avLst>
              <a:gd name="adj" fmla="val 4197"/>
            </a:avLst>
          </a:prstGeom>
          <a:solidFill>
            <a:srgbClr val="EFECE6"/>
          </a:solidFill>
          <a:ln/>
        </p:spPr>
        <p:txBody>
          <a:bodyPr/>
          <a:lstStyle/>
          <a:p>
            <a:endParaRPr lang="fr-FR"/>
          </a:p>
        </p:txBody>
      </p:sp>
      <p:sp>
        <p:nvSpPr>
          <p:cNvPr id="31" name="Shape 29"/>
          <p:cNvSpPr/>
          <p:nvPr/>
        </p:nvSpPr>
        <p:spPr>
          <a:xfrm>
            <a:off x="7401758" y="4647486"/>
            <a:ext cx="6535936" cy="91440"/>
          </a:xfrm>
          <a:prstGeom prst="roundRect">
            <a:avLst>
              <a:gd name="adj" fmla="val 28409"/>
            </a:avLst>
          </a:prstGeom>
          <a:solidFill>
            <a:srgbClr val="282824"/>
          </a:solidFill>
          <a:ln/>
        </p:spPr>
        <p:txBody>
          <a:bodyPr/>
          <a:lstStyle/>
          <a:p>
            <a:endParaRPr lang="fr-FR"/>
          </a:p>
        </p:txBody>
      </p:sp>
      <p:sp>
        <p:nvSpPr>
          <p:cNvPr id="32" name="Shape 30"/>
          <p:cNvSpPr/>
          <p:nvPr/>
        </p:nvSpPr>
        <p:spPr>
          <a:xfrm>
            <a:off x="10409932" y="4410670"/>
            <a:ext cx="519470" cy="519470"/>
          </a:xfrm>
          <a:prstGeom prst="roundRect">
            <a:avLst>
              <a:gd name="adj" fmla="val 176026"/>
            </a:avLst>
          </a:prstGeom>
          <a:solidFill>
            <a:srgbClr val="282824"/>
          </a:solidFill>
          <a:ln/>
        </p:spPr>
        <p:txBody>
          <a:bodyPr/>
          <a:lstStyle/>
          <a:p>
            <a:endParaRPr lang="fr-FR"/>
          </a:p>
        </p:txBody>
      </p:sp>
      <p:sp>
        <p:nvSpPr>
          <p:cNvPr id="33" name="Text 31"/>
          <p:cNvSpPr/>
          <p:nvPr/>
        </p:nvSpPr>
        <p:spPr>
          <a:xfrm>
            <a:off x="10565785" y="4540568"/>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4</a:t>
            </a:r>
            <a:endParaRPr lang="en-US" sz="1600" dirty="0"/>
          </a:p>
        </p:txBody>
      </p:sp>
      <p:sp>
        <p:nvSpPr>
          <p:cNvPr id="34" name="Text 32"/>
          <p:cNvSpPr/>
          <p:nvPr/>
        </p:nvSpPr>
        <p:spPr>
          <a:xfrm>
            <a:off x="7597735" y="5103257"/>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RAG</a:t>
            </a:r>
            <a:endParaRPr lang="en-US" sz="1700" dirty="0"/>
          </a:p>
        </p:txBody>
      </p:sp>
      <p:sp>
        <p:nvSpPr>
          <p:cNvPr id="35" name="Text 33"/>
          <p:cNvSpPr/>
          <p:nvPr/>
        </p:nvSpPr>
        <p:spPr>
          <a:xfrm>
            <a:off x="7597735" y="5477589"/>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Retrieval-Augmented Generation : enrichir la génération avec des données récupérées dans une base de connaissances.</a:t>
            </a:r>
            <a:endParaRPr lang="en-US" sz="1350" dirty="0"/>
          </a:p>
        </p:txBody>
      </p:sp>
      <p:sp>
        <p:nvSpPr>
          <p:cNvPr id="36" name="Text 34"/>
          <p:cNvSpPr/>
          <p:nvPr/>
        </p:nvSpPr>
        <p:spPr>
          <a:xfrm>
            <a:off x="7597735" y="613576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Améliore la précision factuelle</a:t>
            </a:r>
            <a:endParaRPr lang="en-US" sz="1350" dirty="0"/>
          </a:p>
        </p:txBody>
      </p:sp>
      <p:sp>
        <p:nvSpPr>
          <p:cNvPr id="37" name="Text 35"/>
          <p:cNvSpPr/>
          <p:nvPr/>
        </p:nvSpPr>
        <p:spPr>
          <a:xfrm>
            <a:off x="7597735" y="647354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Réduit les hallucinations</a:t>
            </a:r>
            <a:endParaRPr lang="en-US" sz="1350" dirty="0"/>
          </a:p>
        </p:txBody>
      </p:sp>
      <p:sp>
        <p:nvSpPr>
          <p:cNvPr id="38" name="Text 36"/>
          <p:cNvSpPr/>
          <p:nvPr/>
        </p:nvSpPr>
        <p:spPr>
          <a:xfrm>
            <a:off x="7597735" y="681132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Personnalise le contexte</a:t>
            </a:r>
            <a:endParaRPr lang="en-US" sz="1350" dirty="0"/>
          </a:p>
        </p:txBody>
      </p:sp>
      <p:sp>
        <p:nvSpPr>
          <p:cNvPr id="39" name="Text 37"/>
          <p:cNvSpPr/>
          <p:nvPr/>
        </p:nvSpPr>
        <p:spPr>
          <a:xfrm>
            <a:off x="692706" y="7479268"/>
            <a:ext cx="13244989" cy="277178"/>
          </a:xfrm>
          <a:prstGeom prst="rect">
            <a:avLst/>
          </a:prstGeom>
          <a:noFill/>
          <a:ln/>
        </p:spPr>
        <p:txBody>
          <a:bodyPr wrap="none" lIns="0" tIns="0" rIns="0" bIns="0" rtlCol="0" anchor="t"/>
          <a:lstStyle/>
          <a:p>
            <a:pPr marL="0" indent="0" algn="ctr">
              <a:lnSpc>
                <a:spcPts val="2150"/>
              </a:lnSpc>
              <a:buNone/>
            </a:pPr>
            <a:r>
              <a:rPr lang="en-US" sz="1350" dirty="0">
                <a:solidFill>
                  <a:srgbClr val="4A4A45"/>
                </a:solidFill>
                <a:latin typeface="Lato" pitchFamily="34" charset="0"/>
                <a:ea typeface="Lato" pitchFamily="34" charset="-122"/>
                <a:cs typeface="Lato" pitchFamily="34" charset="-120"/>
              </a:rPr>
              <a:t>Le choix de l'approche dépend de vos besoins spécifiques, ressources disponibles et complexité du projet.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1499" y="386001"/>
            <a:ext cx="5956697" cy="438745"/>
          </a:xfrm>
          <a:prstGeom prst="rect">
            <a:avLst/>
          </a:prstGeom>
          <a:noFill/>
          <a:ln/>
        </p:spPr>
        <p:txBody>
          <a:bodyPr wrap="none" lIns="0" tIns="0" rIns="0" bIns="0" rtlCol="0" anchor="t"/>
          <a:lstStyle/>
          <a:p>
            <a:pPr marL="0" indent="0" algn="l">
              <a:lnSpc>
                <a:spcPts val="3450"/>
              </a:lnSpc>
              <a:buNone/>
            </a:pPr>
            <a:r>
              <a:rPr lang="en-US" sz="2750" b="1" dirty="0">
                <a:solidFill>
                  <a:srgbClr val="E8E4DD"/>
                </a:solidFill>
                <a:latin typeface="Lato Bold" pitchFamily="34" charset="0"/>
                <a:ea typeface="Lato Bold" pitchFamily="34" charset="-122"/>
                <a:cs typeface="Lato Bold" pitchFamily="34" charset="-120"/>
              </a:rPr>
              <a:t>Les 7 Étapes d'un Projet IA Générative</a:t>
            </a:r>
            <a:endParaRPr lang="en-US" sz="2750" dirty="0"/>
          </a:p>
        </p:txBody>
      </p:sp>
      <p:sp>
        <p:nvSpPr>
          <p:cNvPr id="3" name="Shape 1"/>
          <p:cNvSpPr/>
          <p:nvPr/>
        </p:nvSpPr>
        <p:spPr>
          <a:xfrm>
            <a:off x="561499" y="1105495"/>
            <a:ext cx="140375" cy="842248"/>
          </a:xfrm>
          <a:prstGeom prst="roundRect">
            <a:avLst>
              <a:gd name="adj" fmla="val 15000"/>
            </a:avLst>
          </a:prstGeom>
          <a:solidFill>
            <a:srgbClr val="E5DFD2"/>
          </a:solidFill>
          <a:ln/>
        </p:spPr>
        <p:txBody>
          <a:bodyPr/>
          <a:lstStyle/>
          <a:p>
            <a:endParaRPr lang="fr-FR"/>
          </a:p>
        </p:txBody>
      </p:sp>
      <p:sp>
        <p:nvSpPr>
          <p:cNvPr id="4" name="Text 2"/>
          <p:cNvSpPr/>
          <p:nvPr/>
        </p:nvSpPr>
        <p:spPr>
          <a:xfrm>
            <a:off x="842248" y="1245870"/>
            <a:ext cx="1762482"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1. Cadrage stratégique</a:t>
            </a:r>
            <a:endParaRPr lang="en-US" sz="1350" dirty="0"/>
          </a:p>
        </p:txBody>
      </p:sp>
      <p:sp>
        <p:nvSpPr>
          <p:cNvPr id="5" name="Text 3"/>
          <p:cNvSpPr/>
          <p:nvPr/>
        </p:nvSpPr>
        <p:spPr>
          <a:xfrm>
            <a:off x="842248" y="1549360"/>
            <a:ext cx="13226653"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Définition précise des cas d'usage, objectifs business et KPIs pour mesurer le succès.</a:t>
            </a:r>
            <a:endParaRPr lang="en-US" sz="1100" dirty="0"/>
          </a:p>
        </p:txBody>
      </p:sp>
      <p:sp>
        <p:nvSpPr>
          <p:cNvPr id="6" name="Shape 4"/>
          <p:cNvSpPr/>
          <p:nvPr/>
        </p:nvSpPr>
        <p:spPr>
          <a:xfrm>
            <a:off x="772001" y="2088118"/>
            <a:ext cx="140375" cy="842248"/>
          </a:xfrm>
          <a:prstGeom prst="roundRect">
            <a:avLst>
              <a:gd name="adj" fmla="val 15000"/>
            </a:avLst>
          </a:prstGeom>
          <a:solidFill>
            <a:srgbClr val="E5DFD2"/>
          </a:solidFill>
          <a:ln/>
        </p:spPr>
        <p:txBody>
          <a:bodyPr/>
          <a:lstStyle/>
          <a:p>
            <a:endParaRPr lang="fr-FR"/>
          </a:p>
        </p:txBody>
      </p:sp>
      <p:sp>
        <p:nvSpPr>
          <p:cNvPr id="7" name="Text 5"/>
          <p:cNvSpPr/>
          <p:nvPr/>
        </p:nvSpPr>
        <p:spPr>
          <a:xfrm>
            <a:off x="1052751" y="2228493"/>
            <a:ext cx="2988231"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2. Collecte et préparation des données</a:t>
            </a:r>
            <a:endParaRPr lang="en-US" sz="1350" dirty="0"/>
          </a:p>
        </p:txBody>
      </p:sp>
      <p:sp>
        <p:nvSpPr>
          <p:cNvPr id="8" name="Text 6"/>
          <p:cNvSpPr/>
          <p:nvPr/>
        </p:nvSpPr>
        <p:spPr>
          <a:xfrm>
            <a:off x="1052751" y="2531983"/>
            <a:ext cx="13016151"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Identification des sources, évaluation de la qualité et formatage des données pour l'entraînement ou la recherche.</a:t>
            </a:r>
            <a:endParaRPr lang="en-US" sz="1100" dirty="0"/>
          </a:p>
        </p:txBody>
      </p:sp>
      <p:sp>
        <p:nvSpPr>
          <p:cNvPr id="9" name="Shape 7"/>
          <p:cNvSpPr/>
          <p:nvPr/>
        </p:nvSpPr>
        <p:spPr>
          <a:xfrm>
            <a:off x="982623" y="3070741"/>
            <a:ext cx="140375" cy="842248"/>
          </a:xfrm>
          <a:prstGeom prst="roundRect">
            <a:avLst>
              <a:gd name="adj" fmla="val 15000"/>
            </a:avLst>
          </a:prstGeom>
          <a:solidFill>
            <a:srgbClr val="E5DFD2"/>
          </a:solidFill>
          <a:ln/>
        </p:spPr>
        <p:txBody>
          <a:bodyPr/>
          <a:lstStyle/>
          <a:p>
            <a:endParaRPr lang="fr-FR"/>
          </a:p>
        </p:txBody>
      </p:sp>
      <p:sp>
        <p:nvSpPr>
          <p:cNvPr id="10" name="Text 8"/>
          <p:cNvSpPr/>
          <p:nvPr/>
        </p:nvSpPr>
        <p:spPr>
          <a:xfrm>
            <a:off x="1263372" y="3211116"/>
            <a:ext cx="1951792"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3. Choix de l'architecture</a:t>
            </a:r>
            <a:endParaRPr lang="en-US" sz="1350" dirty="0"/>
          </a:p>
        </p:txBody>
      </p:sp>
      <p:sp>
        <p:nvSpPr>
          <p:cNvPr id="11" name="Text 9"/>
          <p:cNvSpPr/>
          <p:nvPr/>
        </p:nvSpPr>
        <p:spPr>
          <a:xfrm>
            <a:off x="1263372" y="3514606"/>
            <a:ext cx="12805529"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Sélection de l'approche (Prompt, RAG, Fine-tuning, Agents) et décision entre déploiement cloud ou local.</a:t>
            </a:r>
            <a:endParaRPr lang="en-US" sz="1100" dirty="0"/>
          </a:p>
        </p:txBody>
      </p:sp>
      <p:sp>
        <p:nvSpPr>
          <p:cNvPr id="12" name="Shape 10"/>
          <p:cNvSpPr/>
          <p:nvPr/>
        </p:nvSpPr>
        <p:spPr>
          <a:xfrm>
            <a:off x="1193125" y="4053364"/>
            <a:ext cx="140375" cy="842248"/>
          </a:xfrm>
          <a:prstGeom prst="roundRect">
            <a:avLst>
              <a:gd name="adj" fmla="val 15000"/>
            </a:avLst>
          </a:prstGeom>
          <a:solidFill>
            <a:srgbClr val="E5DFD2"/>
          </a:solidFill>
          <a:ln/>
        </p:spPr>
        <p:txBody>
          <a:bodyPr/>
          <a:lstStyle/>
          <a:p>
            <a:endParaRPr lang="fr-FR"/>
          </a:p>
        </p:txBody>
      </p:sp>
      <p:sp>
        <p:nvSpPr>
          <p:cNvPr id="13" name="Text 11"/>
          <p:cNvSpPr/>
          <p:nvPr/>
        </p:nvSpPr>
        <p:spPr>
          <a:xfrm>
            <a:off x="1473875" y="4193738"/>
            <a:ext cx="1754624"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4. Sélection du modèle</a:t>
            </a:r>
            <a:endParaRPr lang="en-US" sz="1350" dirty="0"/>
          </a:p>
        </p:txBody>
      </p:sp>
      <p:sp>
        <p:nvSpPr>
          <p:cNvPr id="14" name="Text 12"/>
          <p:cNvSpPr/>
          <p:nvPr/>
        </p:nvSpPr>
        <p:spPr>
          <a:xfrm>
            <a:off x="1473875" y="4497229"/>
            <a:ext cx="12595027"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Évaluation des modèles selon les critères de coût, performance, latence et disponibilité.</a:t>
            </a:r>
            <a:endParaRPr lang="en-US" sz="1100" dirty="0"/>
          </a:p>
        </p:txBody>
      </p:sp>
      <p:sp>
        <p:nvSpPr>
          <p:cNvPr id="15" name="Shape 13"/>
          <p:cNvSpPr/>
          <p:nvPr/>
        </p:nvSpPr>
        <p:spPr>
          <a:xfrm>
            <a:off x="982623" y="5035987"/>
            <a:ext cx="140375" cy="842248"/>
          </a:xfrm>
          <a:prstGeom prst="roundRect">
            <a:avLst>
              <a:gd name="adj" fmla="val 15000"/>
            </a:avLst>
          </a:prstGeom>
          <a:solidFill>
            <a:srgbClr val="E5DFD2"/>
          </a:solidFill>
          <a:ln/>
        </p:spPr>
        <p:txBody>
          <a:bodyPr/>
          <a:lstStyle/>
          <a:p>
            <a:endParaRPr lang="fr-FR"/>
          </a:p>
        </p:txBody>
      </p:sp>
      <p:sp>
        <p:nvSpPr>
          <p:cNvPr id="16" name="Text 14"/>
          <p:cNvSpPr/>
          <p:nvPr/>
        </p:nvSpPr>
        <p:spPr>
          <a:xfrm>
            <a:off x="1263372" y="5176361"/>
            <a:ext cx="1877378"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5. Intégration technique</a:t>
            </a:r>
            <a:endParaRPr lang="en-US" sz="1350" dirty="0"/>
          </a:p>
        </p:txBody>
      </p:sp>
      <p:sp>
        <p:nvSpPr>
          <p:cNvPr id="17" name="Text 15"/>
          <p:cNvSpPr/>
          <p:nvPr/>
        </p:nvSpPr>
        <p:spPr>
          <a:xfrm>
            <a:off x="1263372" y="5479852"/>
            <a:ext cx="12805529"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Développement du front-end, back-end, APIs et connexion avec le moteur d'IA générative.</a:t>
            </a:r>
            <a:endParaRPr lang="en-US" sz="1100" dirty="0"/>
          </a:p>
        </p:txBody>
      </p:sp>
      <p:sp>
        <p:nvSpPr>
          <p:cNvPr id="18" name="Shape 16"/>
          <p:cNvSpPr/>
          <p:nvPr/>
        </p:nvSpPr>
        <p:spPr>
          <a:xfrm>
            <a:off x="772001" y="6018609"/>
            <a:ext cx="140375" cy="842248"/>
          </a:xfrm>
          <a:prstGeom prst="roundRect">
            <a:avLst>
              <a:gd name="adj" fmla="val 15000"/>
            </a:avLst>
          </a:prstGeom>
          <a:solidFill>
            <a:srgbClr val="E5DFD2"/>
          </a:solidFill>
          <a:ln/>
        </p:spPr>
        <p:txBody>
          <a:bodyPr/>
          <a:lstStyle/>
          <a:p>
            <a:endParaRPr lang="fr-FR"/>
          </a:p>
        </p:txBody>
      </p:sp>
      <p:sp>
        <p:nvSpPr>
          <p:cNvPr id="19" name="Text 17"/>
          <p:cNvSpPr/>
          <p:nvPr/>
        </p:nvSpPr>
        <p:spPr>
          <a:xfrm>
            <a:off x="1052751" y="6158984"/>
            <a:ext cx="1754624"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6. Tests et évaluation</a:t>
            </a:r>
            <a:endParaRPr lang="en-US" sz="1350" dirty="0"/>
          </a:p>
        </p:txBody>
      </p:sp>
      <p:sp>
        <p:nvSpPr>
          <p:cNvPr id="20" name="Text 18"/>
          <p:cNvSpPr/>
          <p:nvPr/>
        </p:nvSpPr>
        <p:spPr>
          <a:xfrm>
            <a:off x="1052751" y="6462474"/>
            <a:ext cx="13016151"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Mise en place de tests de prompts, définition de métriques et validation sur des scénarios réels.</a:t>
            </a:r>
            <a:endParaRPr lang="en-US" sz="1100" dirty="0"/>
          </a:p>
        </p:txBody>
      </p:sp>
      <p:sp>
        <p:nvSpPr>
          <p:cNvPr id="21" name="Shape 19"/>
          <p:cNvSpPr/>
          <p:nvPr/>
        </p:nvSpPr>
        <p:spPr>
          <a:xfrm>
            <a:off x="561499" y="7001232"/>
            <a:ext cx="140375" cy="842248"/>
          </a:xfrm>
          <a:prstGeom prst="roundRect">
            <a:avLst>
              <a:gd name="adj" fmla="val 15000"/>
            </a:avLst>
          </a:prstGeom>
          <a:solidFill>
            <a:srgbClr val="E5DFD2"/>
          </a:solidFill>
          <a:ln/>
        </p:spPr>
        <p:txBody>
          <a:bodyPr/>
          <a:lstStyle/>
          <a:p>
            <a:endParaRPr lang="fr-FR"/>
          </a:p>
        </p:txBody>
      </p:sp>
      <p:sp>
        <p:nvSpPr>
          <p:cNvPr id="22" name="Text 20"/>
          <p:cNvSpPr/>
          <p:nvPr/>
        </p:nvSpPr>
        <p:spPr>
          <a:xfrm>
            <a:off x="842248" y="7141607"/>
            <a:ext cx="2297668"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7. Déploiement et monitoring</a:t>
            </a:r>
            <a:endParaRPr lang="en-US" sz="1350" dirty="0"/>
          </a:p>
        </p:txBody>
      </p:sp>
      <p:sp>
        <p:nvSpPr>
          <p:cNvPr id="23" name="Text 21"/>
          <p:cNvSpPr/>
          <p:nvPr/>
        </p:nvSpPr>
        <p:spPr>
          <a:xfrm>
            <a:off x="842248" y="7445097"/>
            <a:ext cx="13226653" cy="224552"/>
          </a:xfrm>
          <a:prstGeom prst="rect">
            <a:avLst/>
          </a:prstGeom>
          <a:noFill/>
          <a:ln/>
        </p:spPr>
        <p:txBody>
          <a:bodyPr wrap="none" lIns="0" tIns="0" rIns="0" bIns="0" rtlCol="0" anchor="t"/>
          <a:lstStyle/>
          <a:p>
            <a:pPr marL="0" indent="0" algn="l">
              <a:lnSpc>
                <a:spcPts val="1750"/>
              </a:lnSpc>
              <a:buNone/>
            </a:pPr>
            <a:r>
              <a:rPr lang="en-US" sz="1100" dirty="0">
                <a:solidFill>
                  <a:srgbClr val="FFFFFF"/>
                </a:solidFill>
                <a:latin typeface="Lato" pitchFamily="34" charset="0"/>
                <a:ea typeface="Lato" pitchFamily="34" charset="-122"/>
                <a:cs typeface="Lato" pitchFamily="34" charset="-120"/>
              </a:rPr>
              <a:t>Configuration de la scalabilité, mise en place de la surveillance et optimisation continue du système.</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695801"/>
            <a:ext cx="5932170" cy="530066"/>
          </a:xfrm>
          <a:prstGeom prst="rect">
            <a:avLst/>
          </a:prstGeom>
          <a:noFill/>
          <a:ln/>
        </p:spPr>
        <p:txBody>
          <a:bodyPr wrap="none" lIns="0" tIns="0" rIns="0" bIns="0" rtlCol="0" anchor="t"/>
          <a:lstStyle/>
          <a:p>
            <a:pPr marL="0" indent="0" algn="l">
              <a:lnSpc>
                <a:spcPts val="4150"/>
              </a:lnSpc>
              <a:buNone/>
            </a:pPr>
            <a:r>
              <a:rPr lang="en-US" sz="3300" b="1" dirty="0">
                <a:solidFill>
                  <a:srgbClr val="282824"/>
                </a:solidFill>
                <a:latin typeface="Lato Bold" pitchFamily="34" charset="0"/>
                <a:ea typeface="Lato Bold" pitchFamily="34" charset="-122"/>
                <a:cs typeface="Lato Bold" pitchFamily="34" charset="-120"/>
              </a:rPr>
              <a:t>Focus sur le RAG : 5 Étapes Clés</a:t>
            </a:r>
            <a:endParaRPr lang="en-US" sz="3300" dirty="0"/>
          </a:p>
        </p:txBody>
      </p:sp>
      <p:sp>
        <p:nvSpPr>
          <p:cNvPr id="4" name="Text 1"/>
          <p:cNvSpPr/>
          <p:nvPr/>
        </p:nvSpPr>
        <p:spPr>
          <a:xfrm>
            <a:off x="678537" y="1480304"/>
            <a:ext cx="7786926" cy="542925"/>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Le Retrieval-Augmented Generation (RAG) est une approche puissante qui combine recherche et génération pour améliorer la précision et la pertinence des réponses.</a:t>
            </a:r>
            <a:endParaRPr lang="en-US" sz="1300" dirty="0"/>
          </a:p>
        </p:txBody>
      </p:sp>
      <p:pic>
        <p:nvPicPr>
          <p:cNvPr id="5" name="Image 1" descr="preencoded.png"/>
          <p:cNvPicPr>
            <a:picLocks noChangeAspect="1"/>
          </p:cNvPicPr>
          <p:nvPr/>
        </p:nvPicPr>
        <p:blipFill>
          <a:blip r:embed="rId4"/>
          <a:stretch>
            <a:fillRect/>
          </a:stretch>
        </p:blipFill>
        <p:spPr>
          <a:xfrm>
            <a:off x="678537" y="2213967"/>
            <a:ext cx="848201" cy="1017746"/>
          </a:xfrm>
          <a:prstGeom prst="rect">
            <a:avLst/>
          </a:prstGeom>
        </p:spPr>
      </p:pic>
      <p:sp>
        <p:nvSpPr>
          <p:cNvPr id="6" name="Text 2"/>
          <p:cNvSpPr/>
          <p:nvPr/>
        </p:nvSpPr>
        <p:spPr>
          <a:xfrm>
            <a:off x="1696283" y="2383512"/>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Ingestion</a:t>
            </a:r>
            <a:endParaRPr lang="en-US" sz="1650" dirty="0"/>
          </a:p>
        </p:txBody>
      </p:sp>
      <p:sp>
        <p:nvSpPr>
          <p:cNvPr id="7" name="Text 3"/>
          <p:cNvSpPr/>
          <p:nvPr/>
        </p:nvSpPr>
        <p:spPr>
          <a:xfrm>
            <a:off x="1696283" y="2750225"/>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Collecte et préparation des documents provenant de diverses sources.</a:t>
            </a:r>
            <a:endParaRPr lang="en-US" sz="1300" dirty="0"/>
          </a:p>
        </p:txBody>
      </p:sp>
      <p:pic>
        <p:nvPicPr>
          <p:cNvPr id="8" name="Image 2" descr="preencoded.png"/>
          <p:cNvPicPr>
            <a:picLocks noChangeAspect="1"/>
          </p:cNvPicPr>
          <p:nvPr/>
        </p:nvPicPr>
        <p:blipFill>
          <a:blip r:embed="rId5"/>
          <a:stretch>
            <a:fillRect/>
          </a:stretch>
        </p:blipFill>
        <p:spPr>
          <a:xfrm>
            <a:off x="678537" y="3231713"/>
            <a:ext cx="848201" cy="1017746"/>
          </a:xfrm>
          <a:prstGeom prst="rect">
            <a:avLst/>
          </a:prstGeom>
        </p:spPr>
      </p:pic>
      <p:sp>
        <p:nvSpPr>
          <p:cNvPr id="9" name="Text 4"/>
          <p:cNvSpPr/>
          <p:nvPr/>
        </p:nvSpPr>
        <p:spPr>
          <a:xfrm>
            <a:off x="1696283" y="3401258"/>
            <a:ext cx="2139434"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Découpage (Chunking)</a:t>
            </a:r>
            <a:endParaRPr lang="en-US" sz="1650" dirty="0"/>
          </a:p>
        </p:txBody>
      </p:sp>
      <p:sp>
        <p:nvSpPr>
          <p:cNvPr id="10" name="Text 5"/>
          <p:cNvSpPr/>
          <p:nvPr/>
        </p:nvSpPr>
        <p:spPr>
          <a:xfrm>
            <a:off x="1696283" y="3767971"/>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Division des documents en segments de taille optimale pour la vectorisation.</a:t>
            </a:r>
            <a:endParaRPr lang="en-US" sz="1300" dirty="0"/>
          </a:p>
        </p:txBody>
      </p:sp>
      <p:pic>
        <p:nvPicPr>
          <p:cNvPr id="11" name="Image 3" descr="preencoded.png"/>
          <p:cNvPicPr>
            <a:picLocks noChangeAspect="1"/>
          </p:cNvPicPr>
          <p:nvPr/>
        </p:nvPicPr>
        <p:blipFill>
          <a:blip r:embed="rId6"/>
          <a:stretch>
            <a:fillRect/>
          </a:stretch>
        </p:blipFill>
        <p:spPr>
          <a:xfrm>
            <a:off x="678537" y="4249460"/>
            <a:ext cx="848201" cy="1248728"/>
          </a:xfrm>
          <a:prstGeom prst="rect">
            <a:avLst/>
          </a:prstGeom>
        </p:spPr>
      </p:pic>
      <p:sp>
        <p:nvSpPr>
          <p:cNvPr id="12" name="Text 6"/>
          <p:cNvSpPr/>
          <p:nvPr/>
        </p:nvSpPr>
        <p:spPr>
          <a:xfrm>
            <a:off x="1696283" y="4419005"/>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Vectorisation</a:t>
            </a:r>
            <a:endParaRPr lang="en-US" sz="1650" dirty="0"/>
          </a:p>
        </p:txBody>
      </p:sp>
      <p:sp>
        <p:nvSpPr>
          <p:cNvPr id="13" name="Text 7"/>
          <p:cNvSpPr/>
          <p:nvPr/>
        </p:nvSpPr>
        <p:spPr>
          <a:xfrm>
            <a:off x="1696283" y="4785717"/>
            <a:ext cx="6769179" cy="542925"/>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Transformation des segments textuels en embeddings numériques représentant leur sémantique.</a:t>
            </a:r>
            <a:endParaRPr lang="en-US" sz="1300" dirty="0"/>
          </a:p>
        </p:txBody>
      </p:sp>
      <p:pic>
        <p:nvPicPr>
          <p:cNvPr id="14" name="Image 4" descr="preencoded.png"/>
          <p:cNvPicPr>
            <a:picLocks noChangeAspect="1"/>
          </p:cNvPicPr>
          <p:nvPr/>
        </p:nvPicPr>
        <p:blipFill>
          <a:blip r:embed="rId7"/>
          <a:stretch>
            <a:fillRect/>
          </a:stretch>
        </p:blipFill>
        <p:spPr>
          <a:xfrm>
            <a:off x="678537" y="5498187"/>
            <a:ext cx="848201" cy="1017746"/>
          </a:xfrm>
          <a:prstGeom prst="rect">
            <a:avLst/>
          </a:prstGeom>
        </p:spPr>
      </p:pic>
      <p:sp>
        <p:nvSpPr>
          <p:cNvPr id="15" name="Text 8"/>
          <p:cNvSpPr/>
          <p:nvPr/>
        </p:nvSpPr>
        <p:spPr>
          <a:xfrm>
            <a:off x="1696283" y="5667732"/>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Stockage &amp; Recherche</a:t>
            </a:r>
            <a:endParaRPr lang="en-US" sz="1650" dirty="0"/>
          </a:p>
        </p:txBody>
      </p:sp>
      <p:sp>
        <p:nvSpPr>
          <p:cNvPr id="16" name="Text 9"/>
          <p:cNvSpPr/>
          <p:nvPr/>
        </p:nvSpPr>
        <p:spPr>
          <a:xfrm>
            <a:off x="1696283" y="6034445"/>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Indexation dans une base vectorielle permettant des requêtes par similarité sémantique.</a:t>
            </a:r>
            <a:endParaRPr lang="en-US" sz="1300" dirty="0"/>
          </a:p>
        </p:txBody>
      </p:sp>
      <p:pic>
        <p:nvPicPr>
          <p:cNvPr id="17" name="Image 5" descr="preencoded.png"/>
          <p:cNvPicPr>
            <a:picLocks noChangeAspect="1"/>
          </p:cNvPicPr>
          <p:nvPr/>
        </p:nvPicPr>
        <p:blipFill>
          <a:blip r:embed="rId8"/>
          <a:stretch>
            <a:fillRect/>
          </a:stretch>
        </p:blipFill>
        <p:spPr>
          <a:xfrm>
            <a:off x="678537" y="6515933"/>
            <a:ext cx="848201" cy="1017746"/>
          </a:xfrm>
          <a:prstGeom prst="rect">
            <a:avLst/>
          </a:prstGeom>
        </p:spPr>
      </p:pic>
      <p:sp>
        <p:nvSpPr>
          <p:cNvPr id="18" name="Text 10"/>
          <p:cNvSpPr/>
          <p:nvPr/>
        </p:nvSpPr>
        <p:spPr>
          <a:xfrm>
            <a:off x="1696283" y="6685478"/>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Génération</a:t>
            </a:r>
            <a:endParaRPr lang="en-US" sz="1650" dirty="0"/>
          </a:p>
        </p:txBody>
      </p:sp>
      <p:sp>
        <p:nvSpPr>
          <p:cNvPr id="19" name="Text 11"/>
          <p:cNvSpPr/>
          <p:nvPr/>
        </p:nvSpPr>
        <p:spPr>
          <a:xfrm>
            <a:off x="1696283" y="7052191"/>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Composition d'un prompt enrichi combinant la question et le contexte pertinent récupéré.</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0294" y="309563"/>
            <a:ext cx="5342215" cy="3518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Boîte à Outils pour Projets d'IA Générative</a:t>
            </a:r>
            <a:endParaRPr lang="en-US" sz="2200" dirty="0"/>
          </a:p>
        </p:txBody>
      </p:sp>
      <p:pic>
        <p:nvPicPr>
          <p:cNvPr id="3" name="Image 0" descr="preencoded.png"/>
          <p:cNvPicPr>
            <a:picLocks noChangeAspect="1"/>
          </p:cNvPicPr>
          <p:nvPr/>
        </p:nvPicPr>
        <p:blipFill>
          <a:blip r:embed="rId3"/>
          <a:stretch>
            <a:fillRect/>
          </a:stretch>
        </p:blipFill>
        <p:spPr>
          <a:xfrm>
            <a:off x="450294" y="956786"/>
            <a:ext cx="2526268" cy="2526268"/>
          </a:xfrm>
          <a:prstGeom prst="rect">
            <a:avLst/>
          </a:prstGeom>
        </p:spPr>
      </p:pic>
      <p:sp>
        <p:nvSpPr>
          <p:cNvPr id="4" name="Shape 1"/>
          <p:cNvSpPr/>
          <p:nvPr/>
        </p:nvSpPr>
        <p:spPr>
          <a:xfrm>
            <a:off x="3258741" y="956786"/>
            <a:ext cx="10928866" cy="724019"/>
          </a:xfrm>
          <a:prstGeom prst="roundRect">
            <a:avLst>
              <a:gd name="adj" fmla="val 10104"/>
            </a:avLst>
          </a:prstGeom>
          <a:solidFill>
            <a:srgbClr val="EFECE6"/>
          </a:solidFill>
          <a:ln w="15240">
            <a:solidFill>
              <a:srgbClr val="CBC5B8"/>
            </a:solidFill>
            <a:prstDash val="solid"/>
          </a:ln>
        </p:spPr>
        <p:txBody>
          <a:bodyPr/>
          <a:lstStyle/>
          <a:p>
            <a:endParaRPr lang="fr-FR" dirty="0"/>
          </a:p>
        </p:txBody>
      </p:sp>
      <p:sp>
        <p:nvSpPr>
          <p:cNvPr id="5" name="Shape 2"/>
          <p:cNvSpPr/>
          <p:nvPr/>
        </p:nvSpPr>
        <p:spPr>
          <a:xfrm>
            <a:off x="3243501" y="956786"/>
            <a:ext cx="60960" cy="724019"/>
          </a:xfrm>
          <a:prstGeom prst="roundRect">
            <a:avLst>
              <a:gd name="adj" fmla="val 27703"/>
            </a:avLst>
          </a:prstGeom>
          <a:solidFill>
            <a:srgbClr val="282824"/>
          </a:solidFill>
          <a:ln/>
        </p:spPr>
        <p:txBody>
          <a:bodyPr/>
          <a:lstStyle/>
          <a:p>
            <a:endParaRPr lang="fr-FR"/>
          </a:p>
        </p:txBody>
      </p:sp>
      <p:sp>
        <p:nvSpPr>
          <p:cNvPr id="6" name="Text 3"/>
          <p:cNvSpPr/>
          <p:nvPr/>
        </p:nvSpPr>
        <p:spPr>
          <a:xfrm>
            <a:off x="3432215" y="1084540"/>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Front-end</a:t>
            </a:r>
            <a:endParaRPr lang="en-US" sz="1100" dirty="0"/>
          </a:p>
        </p:txBody>
      </p:sp>
      <p:sp>
        <p:nvSpPr>
          <p:cNvPr id="7" name="Text 4"/>
          <p:cNvSpPr/>
          <p:nvPr/>
        </p:nvSpPr>
        <p:spPr>
          <a:xfrm>
            <a:off x="3432215" y="1372910"/>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React, Next.js, </a:t>
            </a:r>
            <a:r>
              <a:rPr lang="en-US" sz="850" dirty="0" err="1">
                <a:solidFill>
                  <a:srgbClr val="4A4A45"/>
                </a:solidFill>
                <a:latin typeface="Lato" pitchFamily="34" charset="0"/>
                <a:ea typeface="Lato" pitchFamily="34" charset="-122"/>
                <a:cs typeface="Lato" pitchFamily="34" charset="-120"/>
              </a:rPr>
              <a:t>Streamlit</a:t>
            </a:r>
            <a:r>
              <a:rPr lang="en-US" sz="850" dirty="0">
                <a:solidFill>
                  <a:srgbClr val="4A4A45"/>
                </a:solidFill>
                <a:latin typeface="Lato" pitchFamily="34" charset="0"/>
                <a:ea typeface="Lato" pitchFamily="34" charset="-122"/>
                <a:cs typeface="Lato" pitchFamily="34" charset="-120"/>
              </a:rPr>
              <a:t> (Python), </a:t>
            </a:r>
            <a:r>
              <a:rPr lang="en-US" sz="850" dirty="0" err="1">
                <a:solidFill>
                  <a:srgbClr val="4A4A45"/>
                </a:solidFill>
                <a:latin typeface="Lato" pitchFamily="34" charset="0"/>
                <a:ea typeface="Lato" pitchFamily="34" charset="-122"/>
                <a:cs typeface="Lato" pitchFamily="34" charset="-120"/>
              </a:rPr>
              <a:t>Gradio</a:t>
            </a:r>
            <a:r>
              <a:rPr lang="en-US" sz="850" dirty="0">
                <a:solidFill>
                  <a:srgbClr val="4A4A45"/>
                </a:solidFill>
                <a:latin typeface="Lato" pitchFamily="34" charset="0"/>
                <a:ea typeface="Lato" pitchFamily="34" charset="-122"/>
                <a:cs typeface="Lato" pitchFamily="34" charset="-120"/>
              </a:rPr>
              <a:t> (Python)</a:t>
            </a:r>
            <a:endParaRPr lang="en-US" sz="850" dirty="0"/>
          </a:p>
        </p:txBody>
      </p:sp>
      <p:sp>
        <p:nvSpPr>
          <p:cNvPr id="8" name="Shape 5"/>
          <p:cNvSpPr/>
          <p:nvPr/>
        </p:nvSpPr>
        <p:spPr>
          <a:xfrm>
            <a:off x="3258741" y="1793319"/>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9" name="Shape 6"/>
          <p:cNvSpPr/>
          <p:nvPr/>
        </p:nvSpPr>
        <p:spPr>
          <a:xfrm>
            <a:off x="3243501" y="1793319"/>
            <a:ext cx="60960" cy="724019"/>
          </a:xfrm>
          <a:prstGeom prst="roundRect">
            <a:avLst>
              <a:gd name="adj" fmla="val 27703"/>
            </a:avLst>
          </a:prstGeom>
          <a:solidFill>
            <a:srgbClr val="282824"/>
          </a:solidFill>
          <a:ln/>
        </p:spPr>
        <p:txBody>
          <a:bodyPr/>
          <a:lstStyle/>
          <a:p>
            <a:endParaRPr lang="fr-FR"/>
          </a:p>
        </p:txBody>
      </p:sp>
      <p:sp>
        <p:nvSpPr>
          <p:cNvPr id="10" name="Text 7"/>
          <p:cNvSpPr/>
          <p:nvPr/>
        </p:nvSpPr>
        <p:spPr>
          <a:xfrm>
            <a:off x="3432215" y="1921073"/>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Back-end</a:t>
            </a:r>
            <a:endParaRPr lang="en-US" sz="1100" dirty="0"/>
          </a:p>
        </p:txBody>
      </p:sp>
      <p:sp>
        <p:nvSpPr>
          <p:cNvPr id="11" name="Text 8"/>
          <p:cNvSpPr/>
          <p:nvPr/>
        </p:nvSpPr>
        <p:spPr>
          <a:xfrm>
            <a:off x="3432215" y="2209443"/>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FastAPI, Flask, Node.js</a:t>
            </a:r>
            <a:endParaRPr lang="en-US" sz="850" dirty="0"/>
          </a:p>
        </p:txBody>
      </p:sp>
      <p:sp>
        <p:nvSpPr>
          <p:cNvPr id="12" name="Shape 9"/>
          <p:cNvSpPr/>
          <p:nvPr/>
        </p:nvSpPr>
        <p:spPr>
          <a:xfrm>
            <a:off x="3258741" y="2629853"/>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13" name="Shape 10"/>
          <p:cNvSpPr/>
          <p:nvPr/>
        </p:nvSpPr>
        <p:spPr>
          <a:xfrm>
            <a:off x="3243501" y="2629853"/>
            <a:ext cx="60960" cy="724019"/>
          </a:xfrm>
          <a:prstGeom prst="roundRect">
            <a:avLst>
              <a:gd name="adj" fmla="val 27703"/>
            </a:avLst>
          </a:prstGeom>
          <a:solidFill>
            <a:srgbClr val="282824"/>
          </a:solidFill>
          <a:ln/>
        </p:spPr>
        <p:txBody>
          <a:bodyPr/>
          <a:lstStyle/>
          <a:p>
            <a:endParaRPr lang="fr-FR"/>
          </a:p>
        </p:txBody>
      </p:sp>
      <p:sp>
        <p:nvSpPr>
          <p:cNvPr id="14" name="Text 11"/>
          <p:cNvSpPr/>
          <p:nvPr/>
        </p:nvSpPr>
        <p:spPr>
          <a:xfrm>
            <a:off x="3432215" y="2757607"/>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Moteur IA</a:t>
            </a:r>
            <a:endParaRPr lang="en-US" sz="1100" dirty="0"/>
          </a:p>
        </p:txBody>
      </p:sp>
      <p:sp>
        <p:nvSpPr>
          <p:cNvPr id="15" name="Text 12"/>
          <p:cNvSpPr/>
          <p:nvPr/>
        </p:nvSpPr>
        <p:spPr>
          <a:xfrm>
            <a:off x="3432215" y="3045976"/>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OpenAI, Anthropic, Google, Mistral, Llama 3, DeepSeek</a:t>
            </a:r>
            <a:endParaRPr lang="en-US" sz="850" dirty="0"/>
          </a:p>
        </p:txBody>
      </p:sp>
      <p:sp>
        <p:nvSpPr>
          <p:cNvPr id="16" name="Shape 13"/>
          <p:cNvSpPr/>
          <p:nvPr/>
        </p:nvSpPr>
        <p:spPr>
          <a:xfrm>
            <a:off x="3258741" y="3466386"/>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17" name="Shape 14"/>
          <p:cNvSpPr/>
          <p:nvPr/>
        </p:nvSpPr>
        <p:spPr>
          <a:xfrm>
            <a:off x="3243501" y="3466386"/>
            <a:ext cx="60960" cy="724019"/>
          </a:xfrm>
          <a:prstGeom prst="roundRect">
            <a:avLst>
              <a:gd name="adj" fmla="val 27703"/>
            </a:avLst>
          </a:prstGeom>
          <a:solidFill>
            <a:srgbClr val="282824"/>
          </a:solidFill>
          <a:ln/>
        </p:spPr>
        <p:txBody>
          <a:bodyPr/>
          <a:lstStyle/>
          <a:p>
            <a:endParaRPr lang="fr-FR"/>
          </a:p>
        </p:txBody>
      </p:sp>
      <p:sp>
        <p:nvSpPr>
          <p:cNvPr id="18" name="Text 15"/>
          <p:cNvSpPr/>
          <p:nvPr/>
        </p:nvSpPr>
        <p:spPr>
          <a:xfrm>
            <a:off x="3432215" y="3594140"/>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Vector DB</a:t>
            </a:r>
            <a:endParaRPr lang="en-US" sz="1100" dirty="0"/>
          </a:p>
        </p:txBody>
      </p:sp>
      <p:sp>
        <p:nvSpPr>
          <p:cNvPr id="19" name="Text 16"/>
          <p:cNvSpPr/>
          <p:nvPr/>
        </p:nvSpPr>
        <p:spPr>
          <a:xfrm>
            <a:off x="3432215" y="3882509"/>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FAISS, Pinecone, Weaviate, Milvus, Chroma</a:t>
            </a:r>
            <a:endParaRPr lang="en-US" sz="850" dirty="0"/>
          </a:p>
        </p:txBody>
      </p:sp>
      <p:sp>
        <p:nvSpPr>
          <p:cNvPr id="20" name="Shape 17"/>
          <p:cNvSpPr/>
          <p:nvPr/>
        </p:nvSpPr>
        <p:spPr>
          <a:xfrm>
            <a:off x="3258741" y="4302919"/>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1" name="Shape 18"/>
          <p:cNvSpPr/>
          <p:nvPr/>
        </p:nvSpPr>
        <p:spPr>
          <a:xfrm>
            <a:off x="3243501" y="4302919"/>
            <a:ext cx="60960" cy="724019"/>
          </a:xfrm>
          <a:prstGeom prst="roundRect">
            <a:avLst>
              <a:gd name="adj" fmla="val 27703"/>
            </a:avLst>
          </a:prstGeom>
          <a:solidFill>
            <a:srgbClr val="282824"/>
          </a:solidFill>
          <a:ln/>
        </p:spPr>
        <p:txBody>
          <a:bodyPr/>
          <a:lstStyle/>
          <a:p>
            <a:endParaRPr lang="fr-FR"/>
          </a:p>
        </p:txBody>
      </p:sp>
      <p:sp>
        <p:nvSpPr>
          <p:cNvPr id="22" name="Text 19"/>
          <p:cNvSpPr/>
          <p:nvPr/>
        </p:nvSpPr>
        <p:spPr>
          <a:xfrm>
            <a:off x="3432215" y="4430673"/>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Orchestration</a:t>
            </a:r>
            <a:endParaRPr lang="en-US" sz="1100" dirty="0"/>
          </a:p>
        </p:txBody>
      </p:sp>
      <p:sp>
        <p:nvSpPr>
          <p:cNvPr id="23" name="Text 20"/>
          <p:cNvSpPr/>
          <p:nvPr/>
        </p:nvSpPr>
        <p:spPr>
          <a:xfrm>
            <a:off x="3432215" y="4719042"/>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LangChain, </a:t>
            </a:r>
            <a:r>
              <a:rPr lang="en-US" sz="850" dirty="0" err="1">
                <a:solidFill>
                  <a:srgbClr val="4A4A45"/>
                </a:solidFill>
                <a:latin typeface="Lato" pitchFamily="34" charset="0"/>
                <a:ea typeface="Lato" pitchFamily="34" charset="-122"/>
                <a:cs typeface="Lato" pitchFamily="34" charset="-120"/>
              </a:rPr>
              <a:t>LlamaIndex</a:t>
            </a:r>
            <a:r>
              <a:rPr lang="en-US" sz="850" dirty="0">
                <a:solidFill>
                  <a:srgbClr val="4A4A45"/>
                </a:solidFill>
                <a:latin typeface="Lato" pitchFamily="34" charset="0"/>
                <a:ea typeface="Lato" pitchFamily="34" charset="-122"/>
                <a:cs typeface="Lato" pitchFamily="34" charset="-120"/>
              </a:rPr>
              <a:t>, </a:t>
            </a:r>
            <a:r>
              <a:rPr lang="en-US" sz="850" dirty="0" err="1">
                <a:solidFill>
                  <a:srgbClr val="4A4A45"/>
                </a:solidFill>
                <a:latin typeface="Lato" pitchFamily="34" charset="0"/>
                <a:ea typeface="Lato" pitchFamily="34" charset="-122"/>
                <a:cs typeface="Lato" pitchFamily="34" charset="-120"/>
              </a:rPr>
              <a:t>LangGraph</a:t>
            </a:r>
            <a:endParaRPr lang="en-US" sz="850" dirty="0"/>
          </a:p>
        </p:txBody>
      </p:sp>
      <p:sp>
        <p:nvSpPr>
          <p:cNvPr id="24" name="Shape 21"/>
          <p:cNvSpPr/>
          <p:nvPr/>
        </p:nvSpPr>
        <p:spPr>
          <a:xfrm>
            <a:off x="3258741" y="5139452"/>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5" name="Shape 22"/>
          <p:cNvSpPr/>
          <p:nvPr/>
        </p:nvSpPr>
        <p:spPr>
          <a:xfrm>
            <a:off x="3243501" y="5139452"/>
            <a:ext cx="60960" cy="724019"/>
          </a:xfrm>
          <a:prstGeom prst="roundRect">
            <a:avLst>
              <a:gd name="adj" fmla="val 27703"/>
            </a:avLst>
          </a:prstGeom>
          <a:solidFill>
            <a:srgbClr val="282824"/>
          </a:solidFill>
          <a:ln/>
        </p:spPr>
        <p:txBody>
          <a:bodyPr/>
          <a:lstStyle/>
          <a:p>
            <a:endParaRPr lang="fr-FR"/>
          </a:p>
        </p:txBody>
      </p:sp>
      <p:sp>
        <p:nvSpPr>
          <p:cNvPr id="26" name="Text 23"/>
          <p:cNvSpPr/>
          <p:nvPr/>
        </p:nvSpPr>
        <p:spPr>
          <a:xfrm>
            <a:off x="3432215" y="5267206"/>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Fine-tuning</a:t>
            </a:r>
            <a:endParaRPr lang="en-US" sz="1100" dirty="0"/>
          </a:p>
        </p:txBody>
      </p:sp>
      <p:sp>
        <p:nvSpPr>
          <p:cNvPr id="27" name="Text 24"/>
          <p:cNvSpPr/>
          <p:nvPr/>
        </p:nvSpPr>
        <p:spPr>
          <a:xfrm>
            <a:off x="3432215" y="5555575"/>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Hugging Face, LoRA, QLoRA, PEFT</a:t>
            </a:r>
            <a:endParaRPr lang="en-US" sz="850" dirty="0"/>
          </a:p>
        </p:txBody>
      </p:sp>
      <p:sp>
        <p:nvSpPr>
          <p:cNvPr id="28" name="Shape 25"/>
          <p:cNvSpPr/>
          <p:nvPr/>
        </p:nvSpPr>
        <p:spPr>
          <a:xfrm>
            <a:off x="3258741" y="5975985"/>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9" name="Shape 26"/>
          <p:cNvSpPr/>
          <p:nvPr/>
        </p:nvSpPr>
        <p:spPr>
          <a:xfrm>
            <a:off x="3243501" y="5975985"/>
            <a:ext cx="60960" cy="724019"/>
          </a:xfrm>
          <a:prstGeom prst="roundRect">
            <a:avLst>
              <a:gd name="adj" fmla="val 27703"/>
            </a:avLst>
          </a:prstGeom>
          <a:solidFill>
            <a:srgbClr val="282824"/>
          </a:solidFill>
          <a:ln/>
        </p:spPr>
        <p:txBody>
          <a:bodyPr/>
          <a:lstStyle/>
          <a:p>
            <a:endParaRPr lang="fr-FR"/>
          </a:p>
        </p:txBody>
      </p:sp>
      <p:sp>
        <p:nvSpPr>
          <p:cNvPr id="30" name="Text 27"/>
          <p:cNvSpPr/>
          <p:nvPr/>
        </p:nvSpPr>
        <p:spPr>
          <a:xfrm>
            <a:off x="3432215" y="6103739"/>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Monitoring</a:t>
            </a:r>
            <a:endParaRPr lang="en-US" sz="1100" dirty="0"/>
          </a:p>
        </p:txBody>
      </p:sp>
      <p:sp>
        <p:nvSpPr>
          <p:cNvPr id="31" name="Text 28"/>
          <p:cNvSpPr/>
          <p:nvPr/>
        </p:nvSpPr>
        <p:spPr>
          <a:xfrm>
            <a:off x="3432215" y="6392108"/>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LangSmith, Arize AI, OpenTelemetry</a:t>
            </a:r>
            <a:endParaRPr lang="en-US" sz="850" dirty="0"/>
          </a:p>
        </p:txBody>
      </p:sp>
      <p:sp>
        <p:nvSpPr>
          <p:cNvPr id="32" name="Shape 29"/>
          <p:cNvSpPr/>
          <p:nvPr/>
        </p:nvSpPr>
        <p:spPr>
          <a:xfrm>
            <a:off x="3258741" y="6812518"/>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33" name="Shape 30"/>
          <p:cNvSpPr/>
          <p:nvPr/>
        </p:nvSpPr>
        <p:spPr>
          <a:xfrm>
            <a:off x="3243501" y="6812518"/>
            <a:ext cx="60960" cy="724019"/>
          </a:xfrm>
          <a:prstGeom prst="roundRect">
            <a:avLst>
              <a:gd name="adj" fmla="val 27703"/>
            </a:avLst>
          </a:prstGeom>
          <a:solidFill>
            <a:srgbClr val="282824"/>
          </a:solidFill>
          <a:ln/>
        </p:spPr>
        <p:txBody>
          <a:bodyPr/>
          <a:lstStyle/>
          <a:p>
            <a:endParaRPr lang="fr-FR"/>
          </a:p>
        </p:txBody>
      </p:sp>
      <p:sp>
        <p:nvSpPr>
          <p:cNvPr id="34" name="Text 31"/>
          <p:cNvSpPr/>
          <p:nvPr/>
        </p:nvSpPr>
        <p:spPr>
          <a:xfrm>
            <a:off x="3432215" y="6940272"/>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Déploiement</a:t>
            </a:r>
            <a:endParaRPr lang="en-US" sz="1100" dirty="0"/>
          </a:p>
        </p:txBody>
      </p:sp>
      <p:sp>
        <p:nvSpPr>
          <p:cNvPr id="35" name="Text 32"/>
          <p:cNvSpPr/>
          <p:nvPr/>
        </p:nvSpPr>
        <p:spPr>
          <a:xfrm>
            <a:off x="3432215" y="7228642"/>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Docker, Kubernetes, Cloud (AWS, GCP, Azure)</a:t>
            </a:r>
            <a:endParaRPr lang="en-US" sz="850" dirty="0"/>
          </a:p>
        </p:txBody>
      </p:sp>
      <p:sp>
        <p:nvSpPr>
          <p:cNvPr id="36" name="Text 33"/>
          <p:cNvSpPr/>
          <p:nvPr/>
        </p:nvSpPr>
        <p:spPr>
          <a:xfrm>
            <a:off x="450294" y="7789664"/>
            <a:ext cx="13729811"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Cette boîte à outils représente les technologies les plus utilisées actuellement. Le choix dépendra de vos besoins spécifiques, de votre expertise technique et de vos contraintes budgétaires.</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650" y="457676"/>
            <a:ext cx="5661541" cy="518874"/>
          </a:xfrm>
          <a:prstGeom prst="rect">
            <a:avLst/>
          </a:prstGeom>
          <a:noFill/>
          <a:ln/>
        </p:spPr>
        <p:txBody>
          <a:bodyPr wrap="none" lIns="0" tIns="0" rIns="0" bIns="0" rtlCol="0" anchor="t"/>
          <a:lstStyle/>
          <a:p>
            <a:pPr marL="0" indent="0" algn="l">
              <a:lnSpc>
                <a:spcPts val="4050"/>
              </a:lnSpc>
              <a:buNone/>
            </a:pPr>
            <a:r>
              <a:rPr lang="en-US" sz="3250" b="1" dirty="0">
                <a:solidFill>
                  <a:srgbClr val="282824"/>
                </a:solidFill>
                <a:latin typeface="Lato Bold" pitchFamily="34" charset="0"/>
                <a:ea typeface="Lato Bold" pitchFamily="34" charset="-122"/>
                <a:cs typeface="Lato Bold" pitchFamily="34" charset="-120"/>
              </a:rPr>
              <a:t>Bonnes Pratiques pour Réussir</a:t>
            </a:r>
            <a:endParaRPr lang="en-US" sz="3250" dirty="0"/>
          </a:p>
        </p:txBody>
      </p:sp>
      <p:sp>
        <p:nvSpPr>
          <p:cNvPr id="4" name="Shape 1"/>
          <p:cNvSpPr/>
          <p:nvPr/>
        </p:nvSpPr>
        <p:spPr>
          <a:xfrm>
            <a:off x="6150650" y="1225629"/>
            <a:ext cx="7815501" cy="1222534"/>
          </a:xfrm>
          <a:prstGeom prst="roundRect">
            <a:avLst>
              <a:gd name="adj" fmla="val 2038"/>
            </a:avLst>
          </a:prstGeom>
          <a:solidFill>
            <a:srgbClr val="E5DFD2"/>
          </a:solidFill>
          <a:ln/>
        </p:spPr>
        <p:txBody>
          <a:bodyPr/>
          <a:lstStyle/>
          <a:p>
            <a:endParaRPr lang="fr-FR"/>
          </a:p>
        </p:txBody>
      </p:sp>
      <p:sp>
        <p:nvSpPr>
          <p:cNvPr id="5" name="Text 2"/>
          <p:cNvSpPr/>
          <p:nvPr/>
        </p:nvSpPr>
        <p:spPr>
          <a:xfrm>
            <a:off x="6316623" y="1391602"/>
            <a:ext cx="2075855"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Commencer simple</a:t>
            </a:r>
            <a:endParaRPr lang="en-US" sz="1600" dirty="0"/>
          </a:p>
        </p:txBody>
      </p:sp>
      <p:sp>
        <p:nvSpPr>
          <p:cNvPr id="6" name="Text 3"/>
          <p:cNvSpPr/>
          <p:nvPr/>
        </p:nvSpPr>
        <p:spPr>
          <a:xfrm>
            <a:off x="6316623" y="1750695"/>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Développez un MVP fonctionnel avant d'ajouter des fonctionnalités complexes. L'approche incrémentale permet de valider rapidement les hypothèses et d'ajuster le projet.</a:t>
            </a:r>
            <a:endParaRPr lang="en-US" sz="1300" dirty="0"/>
          </a:p>
        </p:txBody>
      </p:sp>
      <p:sp>
        <p:nvSpPr>
          <p:cNvPr id="7" name="Shape 4"/>
          <p:cNvSpPr/>
          <p:nvPr/>
        </p:nvSpPr>
        <p:spPr>
          <a:xfrm>
            <a:off x="6150650" y="2614136"/>
            <a:ext cx="7815501" cy="1222534"/>
          </a:xfrm>
          <a:prstGeom prst="roundRect">
            <a:avLst>
              <a:gd name="adj" fmla="val 2038"/>
            </a:avLst>
          </a:prstGeom>
          <a:solidFill>
            <a:srgbClr val="E5DFD2"/>
          </a:solidFill>
          <a:ln/>
        </p:spPr>
        <p:txBody>
          <a:bodyPr/>
          <a:lstStyle/>
          <a:p>
            <a:endParaRPr lang="fr-FR"/>
          </a:p>
        </p:txBody>
      </p:sp>
      <p:sp>
        <p:nvSpPr>
          <p:cNvPr id="8" name="Text 5"/>
          <p:cNvSpPr/>
          <p:nvPr/>
        </p:nvSpPr>
        <p:spPr>
          <a:xfrm>
            <a:off x="6316623" y="2780109"/>
            <a:ext cx="2887742"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Tester avec des données réelles</a:t>
            </a:r>
            <a:endParaRPr lang="en-US" sz="1600" dirty="0"/>
          </a:p>
        </p:txBody>
      </p:sp>
      <p:sp>
        <p:nvSpPr>
          <p:cNvPr id="9" name="Text 6"/>
          <p:cNvSpPr/>
          <p:nvPr/>
        </p:nvSpPr>
        <p:spPr>
          <a:xfrm>
            <a:off x="6316623" y="3139202"/>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Les tests en conditions réelles révèlent des problèmes invisibles dans les environnements contrôlés. Utilisez des données représentatives de votre cas d'usage.</a:t>
            </a:r>
            <a:endParaRPr lang="en-US" sz="1300" dirty="0"/>
          </a:p>
        </p:txBody>
      </p:sp>
      <p:sp>
        <p:nvSpPr>
          <p:cNvPr id="10" name="Shape 7"/>
          <p:cNvSpPr/>
          <p:nvPr/>
        </p:nvSpPr>
        <p:spPr>
          <a:xfrm>
            <a:off x="6150650" y="4002643"/>
            <a:ext cx="7815501" cy="1222534"/>
          </a:xfrm>
          <a:prstGeom prst="roundRect">
            <a:avLst>
              <a:gd name="adj" fmla="val 2038"/>
            </a:avLst>
          </a:prstGeom>
          <a:solidFill>
            <a:srgbClr val="E5DFD2"/>
          </a:solidFill>
          <a:ln/>
        </p:spPr>
        <p:txBody>
          <a:bodyPr/>
          <a:lstStyle/>
          <a:p>
            <a:endParaRPr lang="fr-FR"/>
          </a:p>
        </p:txBody>
      </p:sp>
      <p:sp>
        <p:nvSpPr>
          <p:cNvPr id="11" name="Text 8"/>
          <p:cNvSpPr/>
          <p:nvPr/>
        </p:nvSpPr>
        <p:spPr>
          <a:xfrm>
            <a:off x="6316623" y="4168616"/>
            <a:ext cx="2408634"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Mesurer l'impact business</a:t>
            </a:r>
            <a:endParaRPr lang="en-US" sz="1600" dirty="0"/>
          </a:p>
        </p:txBody>
      </p:sp>
      <p:sp>
        <p:nvSpPr>
          <p:cNvPr id="12" name="Text 9"/>
          <p:cNvSpPr/>
          <p:nvPr/>
        </p:nvSpPr>
        <p:spPr>
          <a:xfrm>
            <a:off x="6316623" y="4527709"/>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Au-delà des métriques techniques, évaluez l'impact concret sur vos objectifs d'affaires : satisfaction client, réduction des coûts, augmentation des revenus.</a:t>
            </a:r>
            <a:endParaRPr lang="en-US" sz="1300" dirty="0"/>
          </a:p>
        </p:txBody>
      </p:sp>
      <p:sp>
        <p:nvSpPr>
          <p:cNvPr id="13" name="Shape 10"/>
          <p:cNvSpPr/>
          <p:nvPr/>
        </p:nvSpPr>
        <p:spPr>
          <a:xfrm>
            <a:off x="6150650" y="5391150"/>
            <a:ext cx="7815501" cy="1222534"/>
          </a:xfrm>
          <a:prstGeom prst="roundRect">
            <a:avLst>
              <a:gd name="adj" fmla="val 2038"/>
            </a:avLst>
          </a:prstGeom>
          <a:solidFill>
            <a:srgbClr val="E5DFD2"/>
          </a:solidFill>
          <a:ln/>
        </p:spPr>
        <p:txBody>
          <a:bodyPr/>
          <a:lstStyle/>
          <a:p>
            <a:endParaRPr lang="fr-FR"/>
          </a:p>
        </p:txBody>
      </p:sp>
      <p:sp>
        <p:nvSpPr>
          <p:cNvPr id="14" name="Text 11"/>
          <p:cNvSpPr/>
          <p:nvPr/>
        </p:nvSpPr>
        <p:spPr>
          <a:xfrm>
            <a:off x="6316623" y="5557123"/>
            <a:ext cx="2318504"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Anticiper la maintenance</a:t>
            </a:r>
            <a:endParaRPr lang="en-US" sz="1600" dirty="0"/>
          </a:p>
        </p:txBody>
      </p:sp>
      <p:sp>
        <p:nvSpPr>
          <p:cNvPr id="15" name="Text 12"/>
          <p:cNvSpPr/>
          <p:nvPr/>
        </p:nvSpPr>
        <p:spPr>
          <a:xfrm>
            <a:off x="6316623" y="5916216"/>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Prévoyez dès le départ les ressources nécessaires pour la maintenance, les mises à jour des modèles et la scalabilité future du système.</a:t>
            </a:r>
            <a:endParaRPr lang="en-US" sz="1300" dirty="0"/>
          </a:p>
        </p:txBody>
      </p:sp>
      <p:sp>
        <p:nvSpPr>
          <p:cNvPr id="16" name="Shape 13"/>
          <p:cNvSpPr/>
          <p:nvPr/>
        </p:nvSpPr>
        <p:spPr>
          <a:xfrm>
            <a:off x="6150650" y="6800493"/>
            <a:ext cx="7815501" cy="971312"/>
          </a:xfrm>
          <a:prstGeom prst="roundRect">
            <a:avLst>
              <a:gd name="adj" fmla="val 2565"/>
            </a:avLst>
          </a:prstGeom>
          <a:solidFill>
            <a:srgbClr val="FCF2B5"/>
          </a:solidFill>
          <a:ln/>
        </p:spPr>
        <p:txBody>
          <a:bodyPr/>
          <a:lstStyle/>
          <a:p>
            <a:endParaRPr lang="fr-FR"/>
          </a:p>
        </p:txBody>
      </p:sp>
      <p:pic>
        <p:nvPicPr>
          <p:cNvPr id="17" name="Image 1" descr="preencoded.png"/>
          <p:cNvPicPr>
            <a:picLocks noChangeAspect="1"/>
          </p:cNvPicPr>
          <p:nvPr/>
        </p:nvPicPr>
        <p:blipFill>
          <a:blip r:embed="rId4"/>
          <a:stretch>
            <a:fillRect/>
          </a:stretch>
        </p:blipFill>
        <p:spPr>
          <a:xfrm>
            <a:off x="6316623" y="7053143"/>
            <a:ext cx="207526" cy="165973"/>
          </a:xfrm>
          <a:prstGeom prst="rect">
            <a:avLst/>
          </a:prstGeom>
        </p:spPr>
      </p:pic>
      <p:sp>
        <p:nvSpPr>
          <p:cNvPr id="18" name="Text 14"/>
          <p:cNvSpPr/>
          <p:nvPr/>
        </p:nvSpPr>
        <p:spPr>
          <a:xfrm>
            <a:off x="6690122" y="7007900"/>
            <a:ext cx="7110055" cy="531495"/>
          </a:xfrm>
          <a:prstGeom prst="rect">
            <a:avLst/>
          </a:prstGeom>
          <a:noFill/>
          <a:ln/>
        </p:spPr>
        <p:txBody>
          <a:bodyPr wrap="square" lIns="0" tIns="0" rIns="0" bIns="0" rtlCol="0" anchor="t"/>
          <a:lstStyle/>
          <a:p>
            <a:pPr marL="0" indent="0" algn="l">
              <a:lnSpc>
                <a:spcPts val="2050"/>
              </a:lnSpc>
              <a:buNone/>
            </a:pPr>
            <a:r>
              <a:rPr lang="en-US" sz="1300" b="1" dirty="0">
                <a:solidFill>
                  <a:srgbClr val="000000"/>
                </a:solidFill>
                <a:latin typeface="Lato" pitchFamily="34" charset="0"/>
                <a:ea typeface="Lato" pitchFamily="34" charset="-122"/>
                <a:cs typeface="Lato" pitchFamily="34" charset="-120"/>
              </a:rPr>
              <a:t>Attention :</a:t>
            </a:r>
            <a:r>
              <a:rPr lang="en-US" sz="1300" dirty="0">
                <a:solidFill>
                  <a:srgbClr val="000000"/>
                </a:solidFill>
                <a:latin typeface="Lato" pitchFamily="34" charset="0"/>
                <a:ea typeface="Lato" pitchFamily="34" charset="-122"/>
                <a:cs typeface="Lato" pitchFamily="34" charset="-120"/>
              </a:rPr>
              <a:t> La réussite d'un projet d'IA générative repose autant sur l'ingénierie technique que sur la compréhension des besoins utilisateurs et des objectifs business.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7557" y="314563"/>
            <a:ext cx="5655231" cy="357426"/>
          </a:xfrm>
          <a:prstGeom prst="rect">
            <a:avLst/>
          </a:prstGeom>
          <a:noFill/>
          <a:ln/>
        </p:spPr>
        <p:txBody>
          <a:bodyPr wrap="none" lIns="0" tIns="0" rIns="0" bIns="0" rtlCol="0" anchor="t"/>
          <a:lstStyle/>
          <a:p>
            <a:pPr marL="0" indent="0" algn="l">
              <a:lnSpc>
                <a:spcPts val="2800"/>
              </a:lnSpc>
              <a:buNone/>
            </a:pPr>
            <a:r>
              <a:rPr lang="en-US" sz="2250" b="1" dirty="0">
                <a:solidFill>
                  <a:srgbClr val="282824"/>
                </a:solidFill>
                <a:latin typeface="Lato Bold" pitchFamily="34" charset="0"/>
                <a:ea typeface="Lato Bold" pitchFamily="34" charset="-122"/>
                <a:cs typeface="Lato Bold" pitchFamily="34" charset="-120"/>
              </a:rPr>
              <a:t>Choisir la Bonne Approche selon le Contexte</a:t>
            </a:r>
            <a:endParaRPr lang="en-US" sz="2250" dirty="0"/>
          </a:p>
        </p:txBody>
      </p:sp>
      <p:pic>
        <p:nvPicPr>
          <p:cNvPr id="3" name="Image 0" descr="preencoded.png"/>
          <p:cNvPicPr>
            <a:picLocks noChangeAspect="1"/>
          </p:cNvPicPr>
          <p:nvPr/>
        </p:nvPicPr>
        <p:blipFill>
          <a:blip r:embed="rId3"/>
          <a:stretch>
            <a:fillRect/>
          </a:stretch>
        </p:blipFill>
        <p:spPr>
          <a:xfrm>
            <a:off x="457557" y="900708"/>
            <a:ext cx="13715286" cy="7337227"/>
          </a:xfrm>
          <a:prstGeom prst="rect">
            <a:avLst/>
          </a:prstGeom>
        </p:spPr>
      </p:pic>
      <p:sp>
        <p:nvSpPr>
          <p:cNvPr id="4" name="Shape 1"/>
          <p:cNvSpPr/>
          <p:nvPr/>
        </p:nvSpPr>
        <p:spPr>
          <a:xfrm>
            <a:off x="4178379" y="8237934"/>
            <a:ext cx="114300" cy="114300"/>
          </a:xfrm>
          <a:prstGeom prst="roundRect">
            <a:avLst>
              <a:gd name="adj" fmla="val 16000"/>
            </a:avLst>
          </a:prstGeom>
          <a:solidFill>
            <a:srgbClr val="282824"/>
          </a:solidFill>
          <a:ln/>
        </p:spPr>
        <p:txBody>
          <a:bodyPr/>
          <a:lstStyle/>
          <a:p>
            <a:endParaRPr lang="fr-FR"/>
          </a:p>
        </p:txBody>
      </p:sp>
      <p:sp>
        <p:nvSpPr>
          <p:cNvPr id="5" name="Text 2"/>
          <p:cNvSpPr/>
          <p:nvPr/>
        </p:nvSpPr>
        <p:spPr>
          <a:xfrm>
            <a:off x="4353639" y="8237934"/>
            <a:ext cx="574000"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Complexité</a:t>
            </a:r>
            <a:endParaRPr lang="en-US" sz="900" dirty="0"/>
          </a:p>
        </p:txBody>
      </p:sp>
      <p:sp>
        <p:nvSpPr>
          <p:cNvPr id="6" name="Shape 3"/>
          <p:cNvSpPr/>
          <p:nvPr/>
        </p:nvSpPr>
        <p:spPr>
          <a:xfrm>
            <a:off x="7103388" y="8237934"/>
            <a:ext cx="114300" cy="114300"/>
          </a:xfrm>
          <a:prstGeom prst="roundRect">
            <a:avLst>
              <a:gd name="adj" fmla="val 16000"/>
            </a:avLst>
          </a:prstGeom>
          <a:solidFill>
            <a:srgbClr val="484840"/>
          </a:solidFill>
          <a:ln/>
        </p:spPr>
        <p:txBody>
          <a:bodyPr/>
          <a:lstStyle/>
          <a:p>
            <a:endParaRPr lang="fr-FR"/>
          </a:p>
        </p:txBody>
      </p:sp>
      <p:sp>
        <p:nvSpPr>
          <p:cNvPr id="7" name="Text 4"/>
          <p:cNvSpPr/>
          <p:nvPr/>
        </p:nvSpPr>
        <p:spPr>
          <a:xfrm>
            <a:off x="7278648" y="8237934"/>
            <a:ext cx="248126"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Coût</a:t>
            </a:r>
            <a:endParaRPr lang="en-US" sz="900" dirty="0"/>
          </a:p>
        </p:txBody>
      </p:sp>
      <p:sp>
        <p:nvSpPr>
          <p:cNvPr id="8" name="Shape 5"/>
          <p:cNvSpPr/>
          <p:nvPr/>
        </p:nvSpPr>
        <p:spPr>
          <a:xfrm>
            <a:off x="9702641" y="8237934"/>
            <a:ext cx="114300" cy="114300"/>
          </a:xfrm>
          <a:prstGeom prst="roundRect">
            <a:avLst>
              <a:gd name="adj" fmla="val 16000"/>
            </a:avLst>
          </a:prstGeom>
          <a:solidFill>
            <a:srgbClr val="67675D"/>
          </a:solidFill>
          <a:ln/>
        </p:spPr>
        <p:txBody>
          <a:bodyPr/>
          <a:lstStyle/>
          <a:p>
            <a:endParaRPr lang="fr-FR"/>
          </a:p>
        </p:txBody>
      </p:sp>
      <p:sp>
        <p:nvSpPr>
          <p:cNvPr id="9" name="Text 6"/>
          <p:cNvSpPr/>
          <p:nvPr/>
        </p:nvSpPr>
        <p:spPr>
          <a:xfrm>
            <a:off x="9877901" y="8237934"/>
            <a:ext cx="837367"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Personnalisation</a:t>
            </a:r>
            <a:endParaRPr lang="en-US" sz="900" dirty="0"/>
          </a:p>
        </p:txBody>
      </p:sp>
      <p:sp>
        <p:nvSpPr>
          <p:cNvPr id="10" name="Text 7"/>
          <p:cNvSpPr/>
          <p:nvPr/>
        </p:nvSpPr>
        <p:spPr>
          <a:xfrm>
            <a:off x="457557" y="8824079"/>
            <a:ext cx="2732246"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Prompt Engineering quand :</a:t>
            </a:r>
            <a:endParaRPr lang="en-US" sz="1350" dirty="0"/>
          </a:p>
        </p:txBody>
      </p:sp>
      <p:sp>
        <p:nvSpPr>
          <p:cNvPr id="11" name="Text 8"/>
          <p:cNvSpPr/>
          <p:nvPr/>
        </p:nvSpPr>
        <p:spPr>
          <a:xfrm>
            <a:off x="457557"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un budget limité</a:t>
            </a:r>
            <a:endParaRPr lang="en-US" sz="900" dirty="0"/>
          </a:p>
        </p:txBody>
      </p:sp>
      <p:sp>
        <p:nvSpPr>
          <p:cNvPr id="12" name="Text 9"/>
          <p:cNvSpPr/>
          <p:nvPr/>
        </p:nvSpPr>
        <p:spPr>
          <a:xfrm>
            <a:off x="457557"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débutez avec l'IA générative</a:t>
            </a:r>
            <a:endParaRPr lang="en-US" sz="900" dirty="0"/>
          </a:p>
        </p:txBody>
      </p:sp>
      <p:sp>
        <p:nvSpPr>
          <p:cNvPr id="13" name="Text 10"/>
          <p:cNvSpPr/>
          <p:nvPr/>
        </p:nvSpPr>
        <p:spPr>
          <a:xfrm>
            <a:off x="457557"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besoin d'une solution rapide</a:t>
            </a:r>
            <a:endParaRPr lang="en-US" sz="900" dirty="0"/>
          </a:p>
        </p:txBody>
      </p:sp>
      <p:sp>
        <p:nvSpPr>
          <p:cNvPr id="14" name="Text 11"/>
          <p:cNvSpPr/>
          <p:nvPr/>
        </p:nvSpPr>
        <p:spPr>
          <a:xfrm>
            <a:off x="457557"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Les cas d'usage sont génériques</a:t>
            </a:r>
            <a:endParaRPr lang="en-US" sz="900" dirty="0"/>
          </a:p>
        </p:txBody>
      </p:sp>
      <p:sp>
        <p:nvSpPr>
          <p:cNvPr id="15" name="Text 12"/>
          <p:cNvSpPr/>
          <p:nvPr/>
        </p:nvSpPr>
        <p:spPr>
          <a:xfrm>
            <a:off x="5129451" y="8824079"/>
            <a:ext cx="1715810"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RAG quand :</a:t>
            </a:r>
            <a:endParaRPr lang="en-US" sz="1350" dirty="0"/>
          </a:p>
        </p:txBody>
      </p:sp>
      <p:sp>
        <p:nvSpPr>
          <p:cNvPr id="16" name="Text 13"/>
          <p:cNvSpPr/>
          <p:nvPr/>
        </p:nvSpPr>
        <p:spPr>
          <a:xfrm>
            <a:off x="5129451"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des données propriétaires</a:t>
            </a:r>
            <a:endParaRPr lang="en-US" sz="900" dirty="0"/>
          </a:p>
        </p:txBody>
      </p:sp>
      <p:sp>
        <p:nvSpPr>
          <p:cNvPr id="17" name="Text 14"/>
          <p:cNvSpPr/>
          <p:nvPr/>
        </p:nvSpPr>
        <p:spPr>
          <a:xfrm>
            <a:off x="5129451"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La précision factuelle est cruciale</a:t>
            </a:r>
            <a:endParaRPr lang="en-US" sz="900" dirty="0"/>
          </a:p>
        </p:txBody>
      </p:sp>
      <p:sp>
        <p:nvSpPr>
          <p:cNvPr id="18" name="Text 15"/>
          <p:cNvSpPr/>
          <p:nvPr/>
        </p:nvSpPr>
        <p:spPr>
          <a:xfrm>
            <a:off x="5129451"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voulez des réponses contextualisées</a:t>
            </a:r>
            <a:endParaRPr lang="en-US" sz="900" dirty="0"/>
          </a:p>
        </p:txBody>
      </p:sp>
      <p:sp>
        <p:nvSpPr>
          <p:cNvPr id="19" name="Text 16"/>
          <p:cNvSpPr/>
          <p:nvPr/>
        </p:nvSpPr>
        <p:spPr>
          <a:xfrm>
            <a:off x="5129451"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besoin de réduire les hallucinations</a:t>
            </a:r>
            <a:endParaRPr lang="en-US" sz="900" dirty="0"/>
          </a:p>
        </p:txBody>
      </p:sp>
      <p:sp>
        <p:nvSpPr>
          <p:cNvPr id="20" name="Text 17"/>
          <p:cNvSpPr/>
          <p:nvPr/>
        </p:nvSpPr>
        <p:spPr>
          <a:xfrm>
            <a:off x="9801344" y="8824079"/>
            <a:ext cx="2089904"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Fine-tuning quand :</a:t>
            </a:r>
            <a:endParaRPr lang="en-US" sz="1350" dirty="0"/>
          </a:p>
        </p:txBody>
      </p:sp>
      <p:sp>
        <p:nvSpPr>
          <p:cNvPr id="21" name="Text 18"/>
          <p:cNvSpPr/>
          <p:nvPr/>
        </p:nvSpPr>
        <p:spPr>
          <a:xfrm>
            <a:off x="9801344"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un domaine très spécifique</a:t>
            </a:r>
            <a:endParaRPr lang="en-US" sz="900" dirty="0"/>
          </a:p>
        </p:txBody>
      </p:sp>
      <p:sp>
        <p:nvSpPr>
          <p:cNvPr id="22" name="Text 19"/>
          <p:cNvSpPr/>
          <p:nvPr/>
        </p:nvSpPr>
        <p:spPr>
          <a:xfrm>
            <a:off x="9801344"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disposez de nombreux exemples</a:t>
            </a:r>
            <a:endParaRPr lang="en-US" sz="900" dirty="0"/>
          </a:p>
        </p:txBody>
      </p:sp>
      <p:sp>
        <p:nvSpPr>
          <p:cNvPr id="23" name="Text 20"/>
          <p:cNvSpPr/>
          <p:nvPr/>
        </p:nvSpPr>
        <p:spPr>
          <a:xfrm>
            <a:off x="9801344"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visez des performances optimales</a:t>
            </a:r>
            <a:endParaRPr lang="en-US" sz="900" dirty="0"/>
          </a:p>
        </p:txBody>
      </p:sp>
      <p:sp>
        <p:nvSpPr>
          <p:cNvPr id="24" name="Text 21"/>
          <p:cNvSpPr/>
          <p:nvPr/>
        </p:nvSpPr>
        <p:spPr>
          <a:xfrm>
            <a:off x="9801344"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La latence est un enjeu critique</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TotalTime>
  <Words>1133</Words>
  <Application>Microsoft Macintosh PowerPoint</Application>
  <PresentationFormat>Personnalisé</PresentationFormat>
  <Paragraphs>141</Paragraphs>
  <Slides>10</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Lato</vt:lpstr>
      <vt:lpstr>Arial</vt:lpstr>
      <vt:lpstr>Lato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Natacha NJONGWA YEPNGA</cp:lastModifiedBy>
  <cp:revision>3</cp:revision>
  <dcterms:created xsi:type="dcterms:W3CDTF">2025-08-13T18:28:01Z</dcterms:created>
  <dcterms:modified xsi:type="dcterms:W3CDTF">2025-08-13T19:25:07Z</dcterms:modified>
</cp:coreProperties>
</file>